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  <p:sldId id="288" r:id="rId25"/>
    <p:sldId id="289" r:id="rId26"/>
    <p:sldId id="296" r:id="rId27"/>
    <p:sldId id="292" r:id="rId28"/>
    <p:sldId id="293" r:id="rId29"/>
    <p:sldId id="294" r:id="rId30"/>
    <p:sldId id="295" r:id="rId31"/>
  </p:sldIdLst>
  <p:sldSz cx="12192000" cy="6858000"/>
  <p:notesSz cx="6858000" cy="9144000"/>
  <p:embeddedFontLst>
    <p:embeddedFont>
      <p:font typeface="AppleSDGothicNeoL00" panose="02000503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SDGothicNeoL00"/>
        <a:ea typeface="AppleSDGothicNeoL00"/>
        <a:cs typeface="AppleSDGothicNeoL00"/>
        <a:sym typeface="AppleSDGothicNeoL0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SDGothicNeoL00"/>
          <a:ea typeface="AppleSDGothicNeoL00"/>
          <a:cs typeface="AppleSDGothicNeoL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3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15587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3"/>
          <p:cNvSpPr txBox="1"/>
          <p:nvPr/>
        </p:nvSpPr>
        <p:spPr>
          <a:xfrm>
            <a:off x="261619" y="2413337"/>
            <a:ext cx="8288971" cy="1059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0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Java_For_final 리팩토리</a:t>
            </a:r>
          </a:p>
        </p:txBody>
      </p:sp>
      <p:sp>
        <p:nvSpPr>
          <p:cNvPr id="95" name="TextBox 4"/>
          <p:cNvSpPr txBox="1"/>
          <p:nvPr/>
        </p:nvSpPr>
        <p:spPr>
          <a:xfrm>
            <a:off x="261617" y="3429001"/>
            <a:ext cx="3861765" cy="52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/>
            </a:lvl1pPr>
          </a:lstStyle>
          <a:p>
            <a:r>
              <a:t>문제 해결 및 조별 리팩토리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47319" y="6375400"/>
            <a:ext cx="211692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lang="ko-KR" altLang="en-US" dirty="0" smtClean="0"/>
              <a:t>손정현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이혜민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전민정</a:t>
            </a:r>
            <a:endParaRPr dirty="0"/>
          </a:p>
        </p:txBody>
      </p:sp>
      <p:sp>
        <p:nvSpPr>
          <p:cNvPr id="97" name="직선 연결선 7"/>
          <p:cNvSpPr/>
          <p:nvPr/>
        </p:nvSpPr>
        <p:spPr>
          <a:xfrm>
            <a:off x="2264241" y="6525344"/>
            <a:ext cx="9927761" cy="34724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모서리가 둥근 직사각형 19"/>
          <p:cNvSpPr/>
          <p:nvPr/>
        </p:nvSpPr>
        <p:spPr>
          <a:xfrm>
            <a:off x="6461739" y="1554539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30" name="모서리가 둥근 직사각형 20"/>
          <p:cNvSpPr/>
          <p:nvPr/>
        </p:nvSpPr>
        <p:spPr>
          <a:xfrm>
            <a:off x="7410240" y="1554539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33" name="모서리가 둥근 직사각형 21"/>
          <p:cNvGrpSpPr/>
          <p:nvPr/>
        </p:nvGrpSpPr>
        <p:grpSpPr>
          <a:xfrm>
            <a:off x="8358743" y="1554539"/>
            <a:ext cx="948506" cy="495578"/>
            <a:chOff x="0" y="0"/>
            <a:chExt cx="948504" cy="495576"/>
          </a:xfrm>
        </p:grpSpPr>
        <p:sp>
          <p:nvSpPr>
            <p:cNvPr id="23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3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 err="1"/>
                <a:t>전민정</a:t>
              </a:r>
              <a:endParaRPr dirty="0"/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12" name="모서리가 둥근 직사각형 3"/>
          <p:cNvSpPr/>
          <p:nvPr/>
        </p:nvSpPr>
        <p:spPr>
          <a:xfrm>
            <a:off x="551383" y="3429000"/>
            <a:ext cx="5289427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647112" y="3596643"/>
            <a:ext cx="512896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{89, 90, 91, 92, 93, 94, 95, 96, 97, 98, 99};</a:t>
            </a:r>
          </a:p>
          <a:p>
            <a:r>
              <a:rPr lang="ko-KR" altLang="en-US" dirty="0"/>
              <a:t>배열의 평균값을 구하시오</a:t>
            </a:r>
            <a:r>
              <a:rPr lang="en-US" altLang="ko-KR" dirty="0"/>
              <a:t>. </a:t>
            </a:r>
            <a:r>
              <a:rPr lang="ko-KR" altLang="en-US" dirty="0"/>
              <a:t>소수점 </a:t>
            </a:r>
            <a:r>
              <a:rPr lang="ko-KR" altLang="en-US" dirty="0" err="1"/>
              <a:t>표현하시오</a:t>
            </a:r>
            <a:r>
              <a:rPr lang="en-US" altLang="ko-KR" dirty="0"/>
              <a:t>. 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23750" r="2401" b="6951"/>
          <a:stretch/>
        </p:blipFill>
        <p:spPr>
          <a:xfrm>
            <a:off x="6461740" y="1916832"/>
            <a:ext cx="538969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21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en-US" altLang="ko-KR" dirty="0" smtClean="0"/>
              <a:t>sum+= </a:t>
            </a:r>
            <a:r>
              <a:rPr lang="ko-KR" altLang="en-US" dirty="0" smtClean="0"/>
              <a:t>연산자를 사용하여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처리속도가 더 빠른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0" y="2104197"/>
            <a:ext cx="5480800" cy="35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364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2865158" y="1656542"/>
            <a:ext cx="6461684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en-US" sz="3200" dirty="0" err="1"/>
              <a:t>int</a:t>
            </a:r>
            <a:r>
              <a:rPr lang="en-US" sz="3200" dirty="0"/>
              <a:t>[] </a:t>
            </a:r>
            <a:r>
              <a:rPr lang="en-US" sz="3200" dirty="0" err="1"/>
              <a:t>arr</a:t>
            </a:r>
            <a:r>
              <a:rPr lang="en-US" sz="3200" dirty="0"/>
              <a:t> = {89, 90, 91, 92, 93, 94, 95, 96, 97, 98, 99};</a:t>
            </a:r>
          </a:p>
          <a:p>
            <a:pPr defTabSz="457200">
              <a:defRPr sz="2000"/>
            </a:pPr>
            <a:r>
              <a:rPr lang="en-US" sz="3200" dirty="0"/>
              <a:t>		</a:t>
            </a:r>
            <a:r>
              <a:rPr lang="en-US" sz="3200" dirty="0" err="1"/>
              <a:t>int</a:t>
            </a:r>
            <a:r>
              <a:rPr lang="en-US" sz="3200" dirty="0"/>
              <a:t> sum=0;</a:t>
            </a:r>
          </a:p>
          <a:p>
            <a:pPr defTabSz="457200">
              <a:defRPr sz="2000"/>
            </a:pPr>
            <a:r>
              <a:rPr lang="en-US" sz="3200" dirty="0"/>
              <a:t>			</a:t>
            </a:r>
          </a:p>
          <a:p>
            <a:pPr defTabSz="457200">
              <a:defRPr sz="2000"/>
            </a:pPr>
            <a:r>
              <a:rPr lang="en-US" sz="3200" dirty="0"/>
              <a:t>		for(</a:t>
            </a:r>
            <a:r>
              <a:rPr lang="en-US" sz="3200" dirty="0" err="1"/>
              <a:t>int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=0; </a:t>
            </a:r>
            <a:r>
              <a:rPr lang="en-US" sz="3200" dirty="0" err="1"/>
              <a:t>i</a:t>
            </a:r>
            <a:r>
              <a:rPr lang="en-US" sz="3200" dirty="0"/>
              <a:t>&lt;</a:t>
            </a:r>
            <a:r>
              <a:rPr lang="en-US" sz="3200" dirty="0" err="1"/>
              <a:t>arr.length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++) {</a:t>
            </a:r>
          </a:p>
          <a:p>
            <a:pPr defTabSz="457200">
              <a:defRPr sz="2000"/>
            </a:pPr>
            <a:r>
              <a:rPr lang="en-US" sz="3200" dirty="0"/>
              <a:t>			sum+= </a:t>
            </a:r>
            <a:r>
              <a:rPr lang="en-US" sz="3200" dirty="0" err="1"/>
              <a:t>arr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];</a:t>
            </a:r>
          </a:p>
          <a:p>
            <a:pPr defTabSz="457200">
              <a:defRPr sz="2000"/>
            </a:pPr>
            <a:r>
              <a:rPr lang="en-US" sz="3200" dirty="0"/>
              <a:t>		}</a:t>
            </a:r>
          </a:p>
          <a:p>
            <a:pPr defTabSz="457200">
              <a:defRPr sz="2000"/>
            </a:pPr>
            <a:r>
              <a:rPr lang="en-US" sz="3200" dirty="0"/>
              <a:t>		double average=sum/</a:t>
            </a:r>
            <a:r>
              <a:rPr lang="en-US" sz="3200" dirty="0" err="1"/>
              <a:t>arr.length</a:t>
            </a:r>
            <a:r>
              <a:rPr lang="en-US" sz="3200" dirty="0"/>
              <a:t>;</a:t>
            </a:r>
          </a:p>
          <a:p>
            <a:pPr defTabSz="457200">
              <a:defRPr sz="2000"/>
            </a:pPr>
            <a:r>
              <a:rPr lang="en-US" sz="3200" dirty="0"/>
              <a:t>		</a:t>
            </a:r>
            <a:r>
              <a:rPr lang="en-US" sz="3200" dirty="0" err="1"/>
              <a:t>System.out.println</a:t>
            </a:r>
            <a:r>
              <a:rPr lang="en-US" sz="3200" dirty="0"/>
              <a:t>(average);</a:t>
            </a:r>
            <a:endParaRPr sz="3200"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666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모서리가 둥근 직사각형"/>
          <p:cNvSpPr/>
          <p:nvPr/>
        </p:nvSpPr>
        <p:spPr>
          <a:xfrm>
            <a:off x="6311900" y="1348494"/>
            <a:ext cx="990600" cy="443243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9" name="이혜민"/>
          <p:cNvSpPr txBox="1"/>
          <p:nvPr/>
        </p:nvSpPr>
        <p:spPr>
          <a:xfrm>
            <a:off x="6382431" y="1385452"/>
            <a:ext cx="8495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이혜민</a:t>
            </a:r>
          </a:p>
        </p:txBody>
      </p:sp>
      <p:sp>
        <p:nvSpPr>
          <p:cNvPr id="201" name="모서리가 둥근 직사각형 6"/>
          <p:cNvSpPr/>
          <p:nvPr/>
        </p:nvSpPr>
        <p:spPr>
          <a:xfrm>
            <a:off x="72898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모서리가 둥근 직사각형 7"/>
          <p:cNvSpPr/>
          <p:nvPr/>
        </p:nvSpPr>
        <p:spPr>
          <a:xfrm>
            <a:off x="82804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7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208" name="모서리가 둥근 직사각형 3"/>
          <p:cNvSpPr/>
          <p:nvPr/>
        </p:nvSpPr>
        <p:spPr>
          <a:xfrm>
            <a:off x="479376" y="2996952"/>
            <a:ext cx="5289427" cy="174013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09" name="TextBox 12"/>
          <p:cNvSpPr txBox="1"/>
          <p:nvPr/>
        </p:nvSpPr>
        <p:spPr>
          <a:xfrm>
            <a:off x="868184" y="3128358"/>
            <a:ext cx="4511809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r>
              <a:rPr dirty="0" smtClean="0"/>
              <a:t>)</a:t>
            </a:r>
            <a:endParaRPr lang="en-US" dirty="0"/>
          </a:p>
          <a:p>
            <a:r>
              <a:rPr lang="ko-KR" altLang="en-US" dirty="0" err="1"/>
              <a:t>팩토리얼의</a:t>
            </a:r>
            <a:r>
              <a:rPr lang="ko-KR" altLang="en-US" dirty="0"/>
              <a:t> 합 구하기 </a:t>
            </a:r>
            <a:r>
              <a:rPr lang="en-US" altLang="ko-KR" dirty="0"/>
              <a:t>(2</a:t>
            </a:r>
            <a:r>
              <a:rPr lang="ko-KR" altLang="en-US" dirty="0"/>
              <a:t>중 </a:t>
            </a:r>
            <a:r>
              <a:rPr lang="en-US" altLang="ko-KR" dirty="0"/>
              <a:t>for</a:t>
            </a:r>
            <a:r>
              <a:rPr lang="ko-KR" altLang="en-US" dirty="0"/>
              <a:t>로 해결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숫자의 각패토리얼의 합을 구하시오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 </a:t>
            </a:r>
            <a:r>
              <a:rPr lang="en-US" altLang="ko-KR" dirty="0"/>
              <a:t>1*2*3*4</a:t>
            </a:r>
          </a:p>
          <a:p>
            <a:r>
              <a:rPr lang="en-US" altLang="ko-KR" dirty="0"/>
              <a:t>             5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</a:t>
            </a:r>
            <a:r>
              <a:rPr lang="en-US" altLang="ko-KR" dirty="0"/>
              <a:t>1*2*3*4*5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 r="7294"/>
          <a:stretch/>
        </p:blipFill>
        <p:spPr>
          <a:xfrm>
            <a:off x="6311900" y="1711743"/>
            <a:ext cx="5504361" cy="45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92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모서리가 둥근 직사각형 19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15" name="모서리가 둥근 직사각형 20"/>
          <p:cNvGrpSpPr/>
          <p:nvPr/>
        </p:nvGrpSpPr>
        <p:grpSpPr>
          <a:xfrm>
            <a:off x="7209601" y="2032574"/>
            <a:ext cx="948505" cy="495577"/>
            <a:chOff x="0" y="0"/>
            <a:chExt cx="948504" cy="495576"/>
          </a:xfrm>
        </p:grpSpPr>
        <p:sp>
          <p:nvSpPr>
            <p:cNvPr id="21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14" name="이정우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/>
                <a:t>손정현</a:t>
              </a:r>
              <a:endParaRPr dirty="0"/>
            </a:p>
          </p:txBody>
        </p:sp>
      </p:grpSp>
      <p:sp>
        <p:nvSpPr>
          <p:cNvPr id="216" name="모서리가 둥근 직사각형 21"/>
          <p:cNvSpPr/>
          <p:nvPr/>
        </p:nvSpPr>
        <p:spPr>
          <a:xfrm>
            <a:off x="8158104" y="203257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2" name="모서리가 둥근 직사각형 3"/>
          <p:cNvSpPr/>
          <p:nvPr/>
        </p:nvSpPr>
        <p:spPr>
          <a:xfrm>
            <a:off x="479376" y="2996952"/>
            <a:ext cx="5289427" cy="174013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68184" y="3128358"/>
            <a:ext cx="4511809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r>
              <a:rPr dirty="0" smtClean="0"/>
              <a:t>)</a:t>
            </a:r>
            <a:endParaRPr lang="en-US" dirty="0"/>
          </a:p>
          <a:p>
            <a:r>
              <a:rPr lang="ko-KR" altLang="en-US" dirty="0" err="1"/>
              <a:t>팩토리얼의</a:t>
            </a:r>
            <a:r>
              <a:rPr lang="ko-KR" altLang="en-US" dirty="0"/>
              <a:t> 합 구하기 </a:t>
            </a:r>
            <a:r>
              <a:rPr lang="en-US" altLang="ko-KR" dirty="0"/>
              <a:t>(2</a:t>
            </a:r>
            <a:r>
              <a:rPr lang="ko-KR" altLang="en-US" dirty="0"/>
              <a:t>중 </a:t>
            </a:r>
            <a:r>
              <a:rPr lang="en-US" altLang="ko-KR" dirty="0"/>
              <a:t>for</a:t>
            </a:r>
            <a:r>
              <a:rPr lang="ko-KR" altLang="en-US" dirty="0"/>
              <a:t>로 해결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숫자의 각패토리얼의 합을 구하시오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 </a:t>
            </a:r>
            <a:r>
              <a:rPr lang="en-US" altLang="ko-KR" dirty="0"/>
              <a:t>1*2*3*4</a:t>
            </a:r>
          </a:p>
          <a:p>
            <a:r>
              <a:rPr lang="en-US" altLang="ko-KR" dirty="0"/>
              <a:t>             5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</a:t>
            </a:r>
            <a:r>
              <a:rPr lang="en-US" altLang="ko-KR" dirty="0"/>
              <a:t>1*2*3*4*5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79" y="2424311"/>
            <a:ext cx="5403275" cy="25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95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모서리가 둥근 직사각형 19"/>
          <p:cNvSpPr/>
          <p:nvPr/>
        </p:nvSpPr>
        <p:spPr>
          <a:xfrm>
            <a:off x="6461739" y="1554539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30" name="모서리가 둥근 직사각형 20"/>
          <p:cNvSpPr/>
          <p:nvPr/>
        </p:nvSpPr>
        <p:spPr>
          <a:xfrm>
            <a:off x="7410240" y="1554539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33" name="모서리가 둥근 직사각형 21"/>
          <p:cNvGrpSpPr/>
          <p:nvPr/>
        </p:nvGrpSpPr>
        <p:grpSpPr>
          <a:xfrm>
            <a:off x="8358743" y="1554539"/>
            <a:ext cx="948506" cy="495578"/>
            <a:chOff x="0" y="0"/>
            <a:chExt cx="948504" cy="495576"/>
          </a:xfrm>
        </p:grpSpPr>
        <p:sp>
          <p:nvSpPr>
            <p:cNvPr id="23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3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 err="1"/>
                <a:t>전민정</a:t>
              </a:r>
              <a:endParaRPr dirty="0"/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4" name="모서리가 둥근 직사각형 3"/>
          <p:cNvSpPr/>
          <p:nvPr/>
        </p:nvSpPr>
        <p:spPr>
          <a:xfrm>
            <a:off x="479376" y="2996952"/>
            <a:ext cx="5289427" cy="174013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5" name="TextBox 12"/>
          <p:cNvSpPr txBox="1"/>
          <p:nvPr/>
        </p:nvSpPr>
        <p:spPr>
          <a:xfrm>
            <a:off x="868184" y="3128358"/>
            <a:ext cx="4511809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3</a:t>
            </a:r>
            <a:r>
              <a:rPr dirty="0" smtClean="0"/>
              <a:t>)</a:t>
            </a:r>
            <a:endParaRPr lang="en-US" dirty="0"/>
          </a:p>
          <a:p>
            <a:r>
              <a:rPr lang="ko-KR" altLang="en-US" dirty="0" err="1"/>
              <a:t>팩토리얼의</a:t>
            </a:r>
            <a:r>
              <a:rPr lang="ko-KR" altLang="en-US" dirty="0"/>
              <a:t> 합 구하기 </a:t>
            </a:r>
            <a:r>
              <a:rPr lang="en-US" altLang="ko-KR" dirty="0"/>
              <a:t>(2</a:t>
            </a:r>
            <a:r>
              <a:rPr lang="ko-KR" altLang="en-US" dirty="0"/>
              <a:t>중 </a:t>
            </a:r>
            <a:r>
              <a:rPr lang="en-US" altLang="ko-KR" dirty="0"/>
              <a:t>for</a:t>
            </a:r>
            <a:r>
              <a:rPr lang="ko-KR" altLang="en-US" dirty="0"/>
              <a:t>로 해결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숫자의 각패토리얼의 합을 구하시오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 </a:t>
            </a:r>
            <a:r>
              <a:rPr lang="en-US" altLang="ko-KR" dirty="0"/>
              <a:t>1*2*3*4</a:t>
            </a:r>
          </a:p>
          <a:p>
            <a:r>
              <a:rPr lang="en-US" altLang="ko-KR" dirty="0"/>
              <a:t>             5</a:t>
            </a:r>
            <a:r>
              <a:rPr lang="ko-KR" altLang="en-US" dirty="0"/>
              <a:t>의 </a:t>
            </a:r>
            <a:r>
              <a:rPr lang="ko-KR" altLang="en-US" dirty="0" err="1"/>
              <a:t>팩토리얼은</a:t>
            </a:r>
            <a:r>
              <a:rPr lang="ko-KR" altLang="en-US" dirty="0"/>
              <a:t> </a:t>
            </a:r>
            <a:r>
              <a:rPr lang="en-US" altLang="ko-KR" dirty="0"/>
              <a:t>1*2*3*4*5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24121" b="4712"/>
          <a:stretch/>
        </p:blipFill>
        <p:spPr>
          <a:xfrm>
            <a:off x="6456040" y="1916832"/>
            <a:ext cx="530385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63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3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이혜민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이중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문으로 해결하고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dirty="0" smtClean="0"/>
              <a:t>if</a:t>
            </a:r>
            <a:r>
              <a:rPr lang="ko-KR" altLang="en-US" dirty="0" smtClean="0"/>
              <a:t>문 사용을 줄인 코드를 채택하였다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 r="7294"/>
          <a:stretch/>
        </p:blipFill>
        <p:spPr>
          <a:xfrm>
            <a:off x="415226" y="1565615"/>
            <a:ext cx="5504361" cy="45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185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2303554" y="1439350"/>
            <a:ext cx="7210242" cy="501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en-US" altLang="ko-KR" dirty="0" err="1"/>
              <a:t>int</a:t>
            </a:r>
            <a:r>
              <a:rPr lang="en-US" altLang="ko-KR" dirty="0"/>
              <a:t> sum = 0 ; // </a:t>
            </a:r>
            <a:r>
              <a:rPr lang="ko-KR" altLang="en-US" dirty="0"/>
              <a:t>각 </a:t>
            </a:r>
            <a:r>
              <a:rPr lang="ko-KR" altLang="en-US" dirty="0" err="1"/>
              <a:t>팩토리얼의</a:t>
            </a:r>
            <a:r>
              <a:rPr lang="ko-KR" altLang="en-US" dirty="0"/>
              <a:t> 합을 저장</a:t>
            </a:r>
            <a:r>
              <a:rPr lang="en-US" altLang="ko-KR" dirty="0"/>
              <a:t>.</a:t>
            </a:r>
          </a:p>
          <a:p>
            <a:pPr defTabSz="457200">
              <a:defRPr sz="2000"/>
            </a:pP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mul</a:t>
            </a:r>
            <a:r>
              <a:rPr lang="en-US" altLang="ko-KR" dirty="0"/>
              <a:t> = 1 ; // </a:t>
            </a:r>
            <a:r>
              <a:rPr lang="ko-KR" altLang="en-US" dirty="0" err="1"/>
              <a:t>팩토리얼</a:t>
            </a:r>
            <a:r>
              <a:rPr lang="ko-KR" altLang="en-US" dirty="0"/>
              <a:t> 저장</a:t>
            </a:r>
          </a:p>
          <a:p>
            <a:pPr defTabSz="457200">
              <a:defRPr sz="2000"/>
            </a:pPr>
            <a:endParaRPr lang="ko-KR" altLang="en-US" dirty="0"/>
          </a:p>
          <a:p>
            <a:pPr defTabSz="457200">
              <a:defRPr sz="2000"/>
            </a:pP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1 ; </a:t>
            </a:r>
            <a:r>
              <a:rPr lang="en-US" altLang="ko-KR" dirty="0" err="1"/>
              <a:t>i</a:t>
            </a:r>
            <a:r>
              <a:rPr lang="en-US" altLang="ko-KR" dirty="0"/>
              <a:t> &lt;= 10 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pPr defTabSz="457200">
              <a:defRPr sz="2000"/>
            </a:pPr>
            <a:r>
              <a:rPr lang="en-US" altLang="ko-KR" dirty="0"/>
              <a:t>// 1~10</a:t>
            </a:r>
            <a:r>
              <a:rPr lang="ko-KR" altLang="en-US" dirty="0"/>
              <a:t>까지 각 </a:t>
            </a:r>
            <a:r>
              <a:rPr lang="ko-KR" altLang="en-US" dirty="0" err="1"/>
              <a:t>숫자씩</a:t>
            </a:r>
            <a:r>
              <a:rPr lang="ko-KR" altLang="en-US" dirty="0"/>
              <a:t> 반복</a:t>
            </a:r>
          </a:p>
          <a:p>
            <a:pPr defTabSz="457200">
              <a:defRPr sz="2000"/>
            </a:pPr>
            <a:r>
              <a:rPr lang="ko-KR" altLang="en-US" dirty="0"/>
              <a:t>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dirty="0" err="1"/>
              <a:t>i</a:t>
            </a:r>
            <a:r>
              <a:rPr lang="en-US" altLang="ko-KR" dirty="0"/>
              <a:t> ; j &gt; 0 ; j--) {</a:t>
            </a:r>
          </a:p>
          <a:p>
            <a:pPr defTabSz="457200">
              <a:defRPr sz="2000"/>
            </a:pPr>
            <a:r>
              <a:rPr lang="en-US" altLang="ko-KR" dirty="0"/>
              <a:t>	// </a:t>
            </a:r>
            <a:r>
              <a:rPr lang="en-US" altLang="ko-KR" dirty="0" err="1"/>
              <a:t>i</a:t>
            </a:r>
            <a:r>
              <a:rPr lang="ko-KR" altLang="en-US" dirty="0"/>
              <a:t>의 숫자의 </a:t>
            </a:r>
            <a:r>
              <a:rPr lang="ko-KR" altLang="en-US" dirty="0" err="1"/>
              <a:t>팩토리얼</a:t>
            </a:r>
            <a:r>
              <a:rPr lang="ko-KR" altLang="en-US" dirty="0"/>
              <a:t> 구하기 위한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pPr defTabSz="457200">
              <a:defRPr sz="2000"/>
            </a:pPr>
            <a:r>
              <a:rPr lang="ko-KR" altLang="en-US" dirty="0"/>
              <a:t>		</a:t>
            </a:r>
            <a:r>
              <a:rPr lang="en-US" altLang="ko-KR" dirty="0" err="1"/>
              <a:t>mul</a:t>
            </a:r>
            <a:r>
              <a:rPr lang="en-US" altLang="ko-KR" dirty="0"/>
              <a:t> = </a:t>
            </a:r>
            <a:r>
              <a:rPr lang="en-US" altLang="ko-KR" dirty="0" err="1"/>
              <a:t>mul</a:t>
            </a:r>
            <a:r>
              <a:rPr lang="en-US" altLang="ko-KR" dirty="0"/>
              <a:t> * j ;</a:t>
            </a:r>
          </a:p>
          <a:p>
            <a:pPr defTabSz="457200">
              <a:defRPr sz="2000"/>
            </a:pPr>
            <a:r>
              <a:rPr lang="en-US" altLang="ko-KR" dirty="0"/>
              <a:t>		// </a:t>
            </a:r>
            <a:r>
              <a:rPr lang="ko-KR" altLang="en-US" dirty="0" err="1"/>
              <a:t>팩토리얼</a:t>
            </a:r>
            <a:r>
              <a:rPr lang="ko-KR" altLang="en-US" dirty="0"/>
              <a:t> 계산식</a:t>
            </a:r>
          </a:p>
          <a:p>
            <a:pPr defTabSz="457200">
              <a:defRPr sz="2000"/>
            </a:pPr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pPr defTabSz="457200">
              <a:defRPr sz="2000"/>
            </a:pPr>
            <a:r>
              <a:rPr lang="en-US" altLang="ko-KR" dirty="0"/>
              <a:t>	sum = sum + </a:t>
            </a:r>
            <a:r>
              <a:rPr lang="en-US" altLang="ko-KR" dirty="0" err="1"/>
              <a:t>mul</a:t>
            </a:r>
            <a:r>
              <a:rPr lang="en-US" altLang="ko-KR" dirty="0"/>
              <a:t> ;</a:t>
            </a:r>
          </a:p>
          <a:p>
            <a:pPr defTabSz="457200">
              <a:defRPr sz="2000"/>
            </a:pPr>
            <a:r>
              <a:rPr lang="en-US" altLang="ko-KR" dirty="0"/>
              <a:t>	// </a:t>
            </a:r>
            <a:r>
              <a:rPr lang="ko-KR" altLang="en-US" dirty="0"/>
              <a:t>각 </a:t>
            </a:r>
            <a:r>
              <a:rPr lang="ko-KR" altLang="en-US" dirty="0" err="1"/>
              <a:t>팩토리얼의</a:t>
            </a:r>
            <a:r>
              <a:rPr lang="ko-KR" altLang="en-US" dirty="0"/>
              <a:t> 합</a:t>
            </a:r>
          </a:p>
          <a:p>
            <a:pPr defTabSz="457200">
              <a:defRPr sz="2000"/>
            </a:pPr>
            <a:r>
              <a:rPr lang="ko-KR" altLang="en-US" dirty="0"/>
              <a:t>	</a:t>
            </a:r>
            <a:r>
              <a:rPr lang="en-US" altLang="ko-KR" dirty="0" err="1"/>
              <a:t>mul</a:t>
            </a:r>
            <a:r>
              <a:rPr lang="en-US" altLang="ko-KR" dirty="0"/>
              <a:t> = 1 ;</a:t>
            </a:r>
          </a:p>
          <a:p>
            <a:pPr defTabSz="457200">
              <a:defRPr sz="2000"/>
            </a:pPr>
            <a:r>
              <a:rPr lang="en-US" altLang="ko-KR" dirty="0"/>
              <a:t>	// </a:t>
            </a:r>
            <a:r>
              <a:rPr lang="ko-KR" altLang="en-US" dirty="0" err="1"/>
              <a:t>팩토리얼</a:t>
            </a:r>
            <a:r>
              <a:rPr lang="ko-KR" altLang="en-US" dirty="0"/>
              <a:t> 계산이 중첩되지 않도록 </a:t>
            </a:r>
            <a:r>
              <a:rPr lang="en-US" altLang="ko-KR" dirty="0"/>
              <a:t>1</a:t>
            </a:r>
            <a:r>
              <a:rPr lang="ko-KR" altLang="en-US" dirty="0"/>
              <a:t>로 재조정</a:t>
            </a:r>
          </a:p>
          <a:p>
            <a:pPr defTabSz="457200">
              <a:defRPr sz="2000"/>
            </a:pPr>
            <a:r>
              <a:rPr lang="en-US" altLang="ko-KR" dirty="0"/>
              <a:t>}</a:t>
            </a:r>
          </a:p>
          <a:p>
            <a:pPr defTabSz="457200">
              <a:defRPr sz="2000"/>
            </a:pPr>
            <a:r>
              <a:rPr lang="en-US" altLang="ko-KR" dirty="0" err="1"/>
              <a:t>System.out.println</a:t>
            </a:r>
            <a:r>
              <a:rPr lang="en-US" altLang="ko-KR" dirty="0"/>
              <a:t>("1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숫자의  각 </a:t>
            </a:r>
            <a:r>
              <a:rPr lang="ko-KR" altLang="en-US" dirty="0" err="1"/>
              <a:t>팩토리얼의</a:t>
            </a:r>
            <a:r>
              <a:rPr lang="ko-KR" altLang="en-US" dirty="0"/>
              <a:t> 합 </a:t>
            </a:r>
            <a:r>
              <a:rPr lang="en-US" altLang="ko-KR" dirty="0"/>
              <a:t>: " + sum);</a:t>
            </a:r>
            <a:endParaRPr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94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모서리가 둥근 직사각형"/>
          <p:cNvSpPr/>
          <p:nvPr/>
        </p:nvSpPr>
        <p:spPr>
          <a:xfrm>
            <a:off x="6311900" y="1348494"/>
            <a:ext cx="990600" cy="443243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9" name="이혜민"/>
          <p:cNvSpPr txBox="1"/>
          <p:nvPr/>
        </p:nvSpPr>
        <p:spPr>
          <a:xfrm>
            <a:off x="6382431" y="1385452"/>
            <a:ext cx="8495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이혜민</a:t>
            </a:r>
          </a:p>
        </p:txBody>
      </p:sp>
      <p:sp>
        <p:nvSpPr>
          <p:cNvPr id="201" name="모서리가 둥근 직사각형 6"/>
          <p:cNvSpPr/>
          <p:nvPr/>
        </p:nvSpPr>
        <p:spPr>
          <a:xfrm>
            <a:off x="72898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모서리가 둥근 직사각형 7"/>
          <p:cNvSpPr/>
          <p:nvPr/>
        </p:nvSpPr>
        <p:spPr>
          <a:xfrm>
            <a:off x="82804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7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208" name="모서리가 둥근 직사각형 3"/>
          <p:cNvSpPr/>
          <p:nvPr/>
        </p:nvSpPr>
        <p:spPr>
          <a:xfrm>
            <a:off x="551384" y="2636912"/>
            <a:ext cx="5018125" cy="230425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09" name="TextBox 12"/>
          <p:cNvSpPr txBox="1"/>
          <p:nvPr/>
        </p:nvSpPr>
        <p:spPr>
          <a:xfrm>
            <a:off x="868184" y="2768318"/>
            <a:ext cx="4452497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9999</a:t>
            </a:r>
            <a:r>
              <a:rPr lang="ko-KR" altLang="en-US" dirty="0"/>
              <a:t>까지 숫자의 각 자릿수를 모두 더하고</a:t>
            </a:r>
          </a:p>
          <a:p>
            <a:r>
              <a:rPr lang="ko-KR" altLang="en-US" dirty="0"/>
              <a:t>   더한 결과의 총합을 구하시오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샘플로 </a:t>
            </a:r>
            <a:r>
              <a:rPr lang="en-US" altLang="ko-KR" dirty="0"/>
              <a:t>998+9999 </a:t>
            </a:r>
            <a:r>
              <a:rPr lang="ko-KR" altLang="en-US" dirty="0"/>
              <a:t>계산법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998 = 9+9+8</a:t>
            </a:r>
          </a:p>
          <a:p>
            <a:r>
              <a:rPr lang="en-US" altLang="ko-KR" dirty="0"/>
              <a:t>   9999 = 9+9+9+9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총합은 </a:t>
            </a:r>
            <a:r>
              <a:rPr lang="en-US" altLang="ko-KR" dirty="0"/>
              <a:t>: 9+9+8+9+9+9+9 =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8" r="4968"/>
          <a:stretch/>
        </p:blipFill>
        <p:spPr>
          <a:xfrm>
            <a:off x="6311901" y="1683724"/>
            <a:ext cx="5644918" cy="44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08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모서리가 둥근 직사각형 19"/>
          <p:cNvSpPr/>
          <p:nvPr/>
        </p:nvSpPr>
        <p:spPr>
          <a:xfrm>
            <a:off x="6273517" y="2405498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15" name="모서리가 둥근 직사각형 20"/>
          <p:cNvGrpSpPr/>
          <p:nvPr/>
        </p:nvGrpSpPr>
        <p:grpSpPr>
          <a:xfrm>
            <a:off x="7222018" y="2405499"/>
            <a:ext cx="948505" cy="495577"/>
            <a:chOff x="0" y="0"/>
            <a:chExt cx="948504" cy="495576"/>
          </a:xfrm>
        </p:grpSpPr>
        <p:sp>
          <p:nvSpPr>
            <p:cNvPr id="21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14" name="이정우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/>
                <a:t>손정현</a:t>
              </a:r>
              <a:endParaRPr dirty="0"/>
            </a:p>
          </p:txBody>
        </p:sp>
      </p:grpSp>
      <p:sp>
        <p:nvSpPr>
          <p:cNvPr id="216" name="모서리가 둥근 직사각형 21"/>
          <p:cNvSpPr/>
          <p:nvPr/>
        </p:nvSpPr>
        <p:spPr>
          <a:xfrm>
            <a:off x="8170521" y="2405498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33" y="2768318"/>
            <a:ext cx="5330865" cy="2341695"/>
          </a:xfrm>
          <a:prstGeom prst="rect">
            <a:avLst/>
          </a:prstGeom>
        </p:spPr>
      </p:pic>
      <p:sp>
        <p:nvSpPr>
          <p:cNvPr id="14" name="모서리가 둥근 직사각형 3"/>
          <p:cNvSpPr/>
          <p:nvPr/>
        </p:nvSpPr>
        <p:spPr>
          <a:xfrm>
            <a:off x="551384" y="2636912"/>
            <a:ext cx="5018125" cy="230425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5" name="TextBox 12"/>
          <p:cNvSpPr txBox="1"/>
          <p:nvPr/>
        </p:nvSpPr>
        <p:spPr>
          <a:xfrm>
            <a:off x="868184" y="2768318"/>
            <a:ext cx="4452497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9999</a:t>
            </a:r>
            <a:r>
              <a:rPr lang="ko-KR" altLang="en-US" dirty="0"/>
              <a:t>까지 숫자의 각 자릿수를 모두 더하고</a:t>
            </a:r>
          </a:p>
          <a:p>
            <a:r>
              <a:rPr lang="ko-KR" altLang="en-US" dirty="0"/>
              <a:t>   더한 결과의 총합을 구하시오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샘플로 </a:t>
            </a:r>
            <a:r>
              <a:rPr lang="en-US" altLang="ko-KR" dirty="0"/>
              <a:t>998+9999 </a:t>
            </a:r>
            <a:r>
              <a:rPr lang="ko-KR" altLang="en-US" dirty="0"/>
              <a:t>계산법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998 = 9+9+8</a:t>
            </a:r>
          </a:p>
          <a:p>
            <a:r>
              <a:rPr lang="en-US" altLang="ko-KR" dirty="0"/>
              <a:t>   9999 = 9+9+9+9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총합은 </a:t>
            </a:r>
            <a:r>
              <a:rPr lang="en-US" altLang="ko-KR" dirty="0"/>
              <a:t>: 9+9+8+9+9+9+9 =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1089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/>
          <p:cNvSpPr txBox="1"/>
          <p:nvPr/>
        </p:nvSpPr>
        <p:spPr>
          <a:xfrm>
            <a:off x="452119" y="343236"/>
            <a:ext cx="1290573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목차</a:t>
            </a:r>
          </a:p>
        </p:txBody>
      </p:sp>
      <p:sp>
        <p:nvSpPr>
          <p:cNvPr id="100" name="직선 연결선 8"/>
          <p:cNvSpPr/>
          <p:nvPr/>
        </p:nvSpPr>
        <p:spPr>
          <a:xfrm>
            <a:off x="254000" y="1511300"/>
            <a:ext cx="1099820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TextBox 12"/>
          <p:cNvSpPr txBox="1"/>
          <p:nvPr/>
        </p:nvSpPr>
        <p:spPr>
          <a:xfrm>
            <a:off x="452118" y="2616201"/>
            <a:ext cx="3314903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1. 조원 별 해결과정 및 코드</a:t>
            </a:r>
          </a:p>
        </p:txBody>
      </p:sp>
      <p:sp>
        <p:nvSpPr>
          <p:cNvPr id="102" name="TextBox 13"/>
          <p:cNvSpPr txBox="1"/>
          <p:nvPr/>
        </p:nvSpPr>
        <p:spPr>
          <a:xfrm>
            <a:off x="452119" y="3750965"/>
            <a:ext cx="3632199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2. 리팩토리 회의 후 코드 수정</a:t>
            </a:r>
          </a:p>
        </p:txBody>
      </p:sp>
      <p:sp>
        <p:nvSpPr>
          <p:cNvPr id="103" name="TextBox 14"/>
          <p:cNvSpPr txBox="1"/>
          <p:nvPr/>
        </p:nvSpPr>
        <p:spPr>
          <a:xfrm>
            <a:off x="452118" y="4885729"/>
            <a:ext cx="3025647" cy="45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3. 리팩토링 된 소스 첨부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모서리가 둥근 직사각형 19"/>
          <p:cNvSpPr/>
          <p:nvPr/>
        </p:nvSpPr>
        <p:spPr>
          <a:xfrm>
            <a:off x="6461739" y="1554539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30" name="모서리가 둥근 직사각형 20"/>
          <p:cNvSpPr/>
          <p:nvPr/>
        </p:nvSpPr>
        <p:spPr>
          <a:xfrm>
            <a:off x="7410240" y="1554539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33" name="모서리가 둥근 직사각형 21"/>
          <p:cNvGrpSpPr/>
          <p:nvPr/>
        </p:nvGrpSpPr>
        <p:grpSpPr>
          <a:xfrm>
            <a:off x="8358743" y="1554539"/>
            <a:ext cx="948506" cy="495578"/>
            <a:chOff x="0" y="0"/>
            <a:chExt cx="948504" cy="495576"/>
          </a:xfrm>
        </p:grpSpPr>
        <p:sp>
          <p:nvSpPr>
            <p:cNvPr id="23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3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 err="1"/>
                <a:t>전민정</a:t>
              </a:r>
              <a:endParaRPr dirty="0"/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12" name="모서리가 둥근 직사각형 3"/>
          <p:cNvSpPr/>
          <p:nvPr/>
        </p:nvSpPr>
        <p:spPr>
          <a:xfrm>
            <a:off x="551384" y="2636912"/>
            <a:ext cx="5018125" cy="2304256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68184" y="2768318"/>
            <a:ext cx="4452497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4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9999</a:t>
            </a:r>
            <a:r>
              <a:rPr lang="ko-KR" altLang="en-US" dirty="0"/>
              <a:t>까지 숫자의 각 자릿수를 모두 더하고</a:t>
            </a:r>
          </a:p>
          <a:p>
            <a:r>
              <a:rPr lang="ko-KR" altLang="en-US" dirty="0"/>
              <a:t>   더한 결과의 총합을 구하시오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샘플로 </a:t>
            </a:r>
            <a:r>
              <a:rPr lang="en-US" altLang="ko-KR" dirty="0"/>
              <a:t>998+9999 </a:t>
            </a:r>
            <a:r>
              <a:rPr lang="ko-KR" altLang="en-US" dirty="0"/>
              <a:t>계산법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998 = 9+9+8</a:t>
            </a:r>
          </a:p>
          <a:p>
            <a:r>
              <a:rPr lang="en-US" altLang="ko-KR" dirty="0"/>
              <a:t>   9999 = 9+9+9+9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총합은 </a:t>
            </a:r>
            <a:r>
              <a:rPr lang="en-US" altLang="ko-KR" dirty="0"/>
              <a:t>: 9+9+8+9+9+9+9 =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26961" b="6118"/>
          <a:stretch/>
        </p:blipFill>
        <p:spPr>
          <a:xfrm>
            <a:off x="6461739" y="1916832"/>
            <a:ext cx="537627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868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2848744"/>
            <a:ext cx="5040846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손정현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 smtClean="0"/>
              <a:t>채택</a:t>
            </a:r>
            <a:r>
              <a:rPr lang="en-US" dirty="0" smtClean="0"/>
              <a:t>(1)</a:t>
            </a:r>
            <a:r>
              <a:rPr dirty="0" smtClean="0"/>
              <a:t>]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altLang="ko-KR" dirty="0"/>
              <a:t>for</a:t>
            </a:r>
            <a:r>
              <a:rPr lang="ko-KR" altLang="en-US" dirty="0"/>
              <a:t>문 하나로 해결한 </a:t>
            </a:r>
            <a:r>
              <a:rPr lang="ko-KR" altLang="en-US" dirty="0" smtClean="0"/>
              <a:t>코드와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문으로 해결한 코드 두 개를 채택하였고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en-US" altLang="ko-KR" dirty="0" err="1"/>
              <a:t>num</a:t>
            </a:r>
            <a:r>
              <a:rPr lang="ko-KR" altLang="en-US" dirty="0"/>
              <a:t>이라는 변수를 선언하여</a:t>
            </a:r>
          </a:p>
          <a:p>
            <a:pPr algn="ctr"/>
            <a:r>
              <a:rPr lang="en-US" altLang="ko-KR" dirty="0" err="1"/>
              <a:t>num</a:t>
            </a:r>
            <a:r>
              <a:rPr lang="ko-KR" altLang="en-US" dirty="0"/>
              <a:t>이 </a:t>
            </a:r>
            <a:r>
              <a:rPr lang="en-US" altLang="ko-KR" dirty="0" err="1"/>
              <a:t>i</a:t>
            </a:r>
            <a:r>
              <a:rPr lang="ko-KR" altLang="en-US" dirty="0"/>
              <a:t>값이라는 것을 알 </a:t>
            </a:r>
            <a:r>
              <a:rPr lang="ko-KR" altLang="en-US" dirty="0" smtClean="0"/>
              <a:t>수 있도록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가독성을</a:t>
            </a:r>
            <a:r>
              <a:rPr lang="ko-KR" altLang="en-US" dirty="0" smtClean="0"/>
              <a:t> </a:t>
            </a:r>
            <a:r>
              <a:rPr lang="ko-KR" altLang="en-US" dirty="0"/>
              <a:t>높인 코드를 채택하였다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693556"/>
            <a:ext cx="5330865" cy="2341695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27360" y="2222769"/>
            <a:ext cx="82734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algn="ctr"/>
            <a:r>
              <a:rPr lang="ko-KR" altLang="en-US" dirty="0" smtClean="0"/>
              <a:t>손정현</a:t>
            </a:r>
            <a:endParaRPr dirty="0"/>
          </a:p>
        </p:txBody>
      </p:sp>
      <p:sp>
        <p:nvSpPr>
          <p:cNvPr id="10" name="모서리가 둥근 직사각형 8"/>
          <p:cNvSpPr/>
          <p:nvPr/>
        </p:nvSpPr>
        <p:spPr>
          <a:xfrm>
            <a:off x="410598" y="2159543"/>
            <a:ext cx="860866" cy="495780"/>
          </a:xfrm>
          <a:prstGeom prst="roundRect">
            <a:avLst>
              <a:gd name="adj" fmla="val 24978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9532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2848744"/>
            <a:ext cx="5040846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이혜민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 smtClean="0"/>
              <a:t>채택</a:t>
            </a:r>
            <a:r>
              <a:rPr lang="en-US" dirty="0" smtClean="0"/>
              <a:t>(2)</a:t>
            </a:r>
            <a:r>
              <a:rPr dirty="0" smtClean="0"/>
              <a:t>]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altLang="ko-KR" dirty="0"/>
              <a:t>for</a:t>
            </a:r>
            <a:r>
              <a:rPr lang="ko-KR" altLang="en-US" dirty="0"/>
              <a:t>문 하나로 해결한 코드와</a:t>
            </a:r>
          </a:p>
          <a:p>
            <a:pPr algn="ctr"/>
            <a:r>
              <a:rPr lang="ko-KR" altLang="en-US" dirty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문으로 해결한 코드 두 개를 채택하였고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en-US" altLang="ko-KR" dirty="0" err="1"/>
              <a:t>num</a:t>
            </a:r>
            <a:r>
              <a:rPr lang="ko-KR" altLang="en-US" dirty="0"/>
              <a:t>이라는 변수를 선언하여</a:t>
            </a:r>
          </a:p>
          <a:p>
            <a:pPr algn="ctr"/>
            <a:r>
              <a:rPr lang="en-US" altLang="ko-KR" dirty="0" err="1"/>
              <a:t>num</a:t>
            </a:r>
            <a:r>
              <a:rPr lang="ko-KR" altLang="en-US" dirty="0"/>
              <a:t>이 </a:t>
            </a:r>
            <a:r>
              <a:rPr lang="en-US" altLang="ko-KR" dirty="0" err="1"/>
              <a:t>i</a:t>
            </a:r>
            <a:r>
              <a:rPr lang="ko-KR" altLang="en-US" dirty="0"/>
              <a:t>값이라는 것을 알 수 있도록</a:t>
            </a:r>
          </a:p>
          <a:p>
            <a:pPr algn="ctr"/>
            <a:r>
              <a:rPr lang="ko-KR" altLang="en-US" dirty="0" err="1"/>
              <a:t>가독성을</a:t>
            </a:r>
            <a:r>
              <a:rPr lang="ko-KR" altLang="en-US" dirty="0"/>
              <a:t> 높인 코드를 채택하였다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" name="TextBox 5"/>
          <p:cNvSpPr txBox="1"/>
          <p:nvPr/>
        </p:nvSpPr>
        <p:spPr>
          <a:xfrm>
            <a:off x="452756" y="1330819"/>
            <a:ext cx="82734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algn="ctr"/>
            <a:r>
              <a:rPr lang="ko-KR" altLang="en-US" dirty="0" smtClean="0"/>
              <a:t>이혜민</a:t>
            </a:r>
            <a:endParaRPr dirty="0"/>
          </a:p>
        </p:txBody>
      </p:sp>
      <p:sp>
        <p:nvSpPr>
          <p:cNvPr id="10" name="모서리가 둥근 직사각형 8"/>
          <p:cNvSpPr/>
          <p:nvPr/>
        </p:nvSpPr>
        <p:spPr>
          <a:xfrm>
            <a:off x="440488" y="1254502"/>
            <a:ext cx="860866" cy="495780"/>
          </a:xfrm>
          <a:prstGeom prst="roundRect">
            <a:avLst>
              <a:gd name="adj" fmla="val 24978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8" r="4968"/>
          <a:stretch/>
        </p:blipFill>
        <p:spPr>
          <a:xfrm>
            <a:off x="440488" y="1824829"/>
            <a:ext cx="5644918" cy="44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73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1199456" y="2641427"/>
            <a:ext cx="10153127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nn-NO" altLang="ko-KR" sz="3200" dirty="0"/>
              <a:t>int sum=0;</a:t>
            </a:r>
          </a:p>
          <a:p>
            <a:pPr defTabSz="457200">
              <a:defRPr sz="2000"/>
            </a:pPr>
            <a:r>
              <a:rPr lang="nn-NO" altLang="ko-KR" sz="3200" dirty="0"/>
              <a:t>for (int i=1; i&lt;10000; i++) {</a:t>
            </a:r>
          </a:p>
          <a:p>
            <a:pPr defTabSz="457200">
              <a:defRPr sz="2000"/>
            </a:pPr>
            <a:r>
              <a:rPr lang="nn-NO" altLang="ko-KR" sz="3200" dirty="0"/>
              <a:t>	sum=sum+( i/1000 + i%1000/100 + i%100/10 + i%10 );</a:t>
            </a:r>
          </a:p>
          <a:p>
            <a:pPr defTabSz="457200">
              <a:defRPr sz="2000"/>
            </a:pPr>
            <a:r>
              <a:rPr lang="nn-NO" altLang="ko-KR" sz="3200" dirty="0"/>
              <a:t>}</a:t>
            </a:r>
          </a:p>
          <a:p>
            <a:pPr defTabSz="457200">
              <a:defRPr sz="2000"/>
            </a:pPr>
            <a:r>
              <a:rPr lang="nn-NO" altLang="ko-KR" sz="3200" dirty="0"/>
              <a:t>System.out.println(sum);</a:t>
            </a:r>
            <a:endParaRPr sz="3200"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18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1173133" y="2276872"/>
            <a:ext cx="9819411" cy="347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sumNum</a:t>
            </a:r>
            <a:r>
              <a:rPr lang="en-US" altLang="ko-KR" dirty="0"/>
              <a:t> = 0 ; //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인 변수 </a:t>
            </a:r>
            <a:r>
              <a:rPr lang="en-US" altLang="ko-KR" dirty="0" err="1"/>
              <a:t>sumNum</a:t>
            </a:r>
            <a:r>
              <a:rPr lang="ko-KR" altLang="en-US" dirty="0"/>
              <a:t>을 선언하여 각 자릿수 저장</a:t>
            </a:r>
            <a:r>
              <a:rPr lang="en-US" altLang="ko-KR" dirty="0"/>
              <a:t>.</a:t>
            </a:r>
          </a:p>
          <a:p>
            <a:pPr defTabSz="457200">
              <a:defRPr sz="2000"/>
            </a:pP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num</a:t>
            </a:r>
            <a:r>
              <a:rPr lang="en-US" altLang="ko-KR" dirty="0"/>
              <a:t> = 0 ; //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인 변수 </a:t>
            </a:r>
            <a:r>
              <a:rPr lang="en-US" altLang="ko-KR" dirty="0" err="1"/>
              <a:t>num</a:t>
            </a:r>
            <a:r>
              <a:rPr lang="ko-KR" altLang="en-US" dirty="0"/>
              <a:t>을 선언하여 각 자릿수를 알고 싶은 수를 저장</a:t>
            </a:r>
            <a:r>
              <a:rPr lang="en-US" altLang="ko-KR" dirty="0"/>
              <a:t>.</a:t>
            </a:r>
          </a:p>
          <a:p>
            <a:pPr defTabSz="457200">
              <a:defRPr sz="2000"/>
            </a:pP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maxSum</a:t>
            </a:r>
            <a:r>
              <a:rPr lang="en-US" altLang="ko-KR" dirty="0"/>
              <a:t> = 0 ; //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인 변수 </a:t>
            </a:r>
            <a:r>
              <a:rPr lang="en-US" altLang="ko-KR" dirty="0" err="1"/>
              <a:t>maxSum</a:t>
            </a:r>
            <a:r>
              <a:rPr lang="ko-KR" altLang="en-US" dirty="0"/>
              <a:t>을 선언하여 구한 자릿수의 값을 각각 더해 저장</a:t>
            </a:r>
            <a:r>
              <a:rPr lang="en-US" altLang="ko-KR" dirty="0"/>
              <a:t>.</a:t>
            </a:r>
          </a:p>
          <a:p>
            <a:pPr defTabSz="457200">
              <a:defRPr sz="2000"/>
            </a:pPr>
            <a:r>
              <a:rPr lang="en-US" altLang="ko-KR" dirty="0"/>
              <a:t>		</a:t>
            </a:r>
          </a:p>
          <a:p>
            <a:pPr defTabSz="457200">
              <a:defRPr sz="2000"/>
            </a:pP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1 ; </a:t>
            </a:r>
            <a:r>
              <a:rPr lang="en-US" altLang="ko-KR" dirty="0" err="1"/>
              <a:t>i</a:t>
            </a:r>
            <a:r>
              <a:rPr lang="en-US" altLang="ko-KR" dirty="0"/>
              <a:t> &lt; 10000 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pPr defTabSz="457200">
              <a:defRPr sz="2000"/>
            </a:pPr>
            <a:r>
              <a:rPr lang="en-US" altLang="ko-KR" dirty="0"/>
              <a:t>	</a:t>
            </a:r>
            <a:r>
              <a:rPr lang="en-US" altLang="ko-KR" dirty="0" err="1"/>
              <a:t>num</a:t>
            </a:r>
            <a:r>
              <a:rPr lang="en-US" altLang="ko-KR" dirty="0"/>
              <a:t> = </a:t>
            </a:r>
            <a:r>
              <a:rPr lang="en-US" altLang="ko-KR" dirty="0" err="1"/>
              <a:t>i</a:t>
            </a:r>
            <a:r>
              <a:rPr lang="en-US" altLang="ko-KR" dirty="0"/>
              <a:t> ;</a:t>
            </a:r>
          </a:p>
          <a:p>
            <a:pPr defTabSz="457200">
              <a:defRPr sz="2000"/>
            </a:pPr>
            <a:r>
              <a:rPr lang="en-US" altLang="ko-KR" dirty="0"/>
              <a:t>	// </a:t>
            </a:r>
            <a:r>
              <a:rPr lang="ko-KR" altLang="en-US" dirty="0"/>
              <a:t>각 자릿수를 더하고 싶은 숫자인 </a:t>
            </a:r>
            <a:r>
              <a:rPr lang="en-US" altLang="ko-KR" dirty="0" err="1"/>
              <a:t>i</a:t>
            </a:r>
            <a:r>
              <a:rPr lang="ko-KR" altLang="en-US" dirty="0"/>
              <a:t>의 값을 계산하기 위해 변수 </a:t>
            </a:r>
            <a:r>
              <a:rPr lang="en-US" altLang="ko-KR" dirty="0"/>
              <a:t>sum</a:t>
            </a:r>
            <a:r>
              <a:rPr lang="ko-KR" altLang="en-US" dirty="0"/>
              <a:t>에 저장</a:t>
            </a:r>
          </a:p>
          <a:p>
            <a:pPr defTabSz="457200">
              <a:defRPr sz="2000"/>
            </a:pPr>
            <a:r>
              <a:rPr lang="ko-KR" altLang="en-US" dirty="0"/>
              <a:t>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j = 1000 ; j &gt;= 1 ; ) {</a:t>
            </a:r>
          </a:p>
          <a:p>
            <a:pPr defTabSz="457200">
              <a:defRPr sz="2000"/>
            </a:pPr>
            <a:r>
              <a:rPr lang="en-US" altLang="ko-KR" dirty="0"/>
              <a:t>		</a:t>
            </a:r>
            <a:r>
              <a:rPr lang="en-US" altLang="ko-KR" dirty="0" err="1"/>
              <a:t>sumNum</a:t>
            </a:r>
            <a:r>
              <a:rPr lang="en-US" altLang="ko-KR" dirty="0"/>
              <a:t> = </a:t>
            </a:r>
            <a:r>
              <a:rPr lang="en-US" altLang="ko-KR" dirty="0" err="1"/>
              <a:t>num</a:t>
            </a:r>
            <a:r>
              <a:rPr lang="en-US" altLang="ko-KR" dirty="0"/>
              <a:t>/j ;</a:t>
            </a:r>
          </a:p>
          <a:p>
            <a:pPr defTabSz="457200">
              <a:defRPr sz="2000"/>
            </a:pPr>
            <a:r>
              <a:rPr lang="en-US" altLang="ko-KR" dirty="0"/>
              <a:t>		// sum</a:t>
            </a:r>
            <a:r>
              <a:rPr lang="ko-KR" altLang="en-US" dirty="0"/>
              <a:t>에 각각 원하는 자리의 수를 나누어 구한 자릿수</a:t>
            </a:r>
          </a:p>
          <a:p>
            <a:pPr defTabSz="457200">
              <a:defRPr sz="2000"/>
            </a:pPr>
            <a:r>
              <a:rPr lang="ko-KR" altLang="en-US" dirty="0"/>
              <a:t>		</a:t>
            </a:r>
            <a:endParaRPr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089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682870" y="2348880"/>
            <a:ext cx="10899531" cy="286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en-US" altLang="ko-KR" dirty="0" err="1"/>
              <a:t>maxSum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maxSum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sumNum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</a:p>
          <a:p>
            <a:pPr defTabSz="457200">
              <a:defRPr sz="2000"/>
            </a:pPr>
            <a:r>
              <a:rPr lang="en-US" altLang="ko-KR" dirty="0"/>
              <a:t>		// </a:t>
            </a:r>
            <a:r>
              <a:rPr lang="ko-KR" altLang="en-US" dirty="0"/>
              <a:t>위에서 각각 구한 자릿수 더함</a:t>
            </a:r>
            <a:r>
              <a:rPr lang="en-US" altLang="ko-KR" dirty="0"/>
              <a:t>.</a:t>
            </a:r>
          </a:p>
          <a:p>
            <a:pPr defTabSz="457200">
              <a:defRPr sz="2000"/>
            </a:pPr>
            <a:r>
              <a:rPr lang="en-US" altLang="ko-KR" dirty="0"/>
              <a:t>		</a:t>
            </a:r>
            <a:r>
              <a:rPr lang="en-US" altLang="ko-KR" dirty="0" err="1"/>
              <a:t>num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num%j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</a:p>
          <a:p>
            <a:pPr defTabSz="457200">
              <a:defRPr sz="2000"/>
            </a:pPr>
            <a:r>
              <a:rPr lang="en-US" altLang="ko-KR" dirty="0"/>
              <a:t>		// sum</a:t>
            </a:r>
            <a:r>
              <a:rPr lang="ko-KR" altLang="en-US" dirty="0"/>
              <a:t>에서 구하지 못한 나머지 수들의 </a:t>
            </a:r>
            <a:r>
              <a:rPr lang="ko-KR" altLang="en-US" dirty="0" err="1"/>
              <a:t>자릿값을</a:t>
            </a:r>
            <a:r>
              <a:rPr lang="ko-KR" altLang="en-US" dirty="0"/>
              <a:t> 구하기 위해 </a:t>
            </a:r>
            <a:r>
              <a:rPr lang="ko-KR" altLang="en-US" dirty="0" err="1"/>
              <a:t>나머지값</a:t>
            </a:r>
            <a:r>
              <a:rPr lang="ko-KR" altLang="en-US" dirty="0"/>
              <a:t> 변수 </a:t>
            </a:r>
            <a:r>
              <a:rPr lang="en-US" altLang="ko-KR" dirty="0"/>
              <a:t>sum</a:t>
            </a:r>
            <a:r>
              <a:rPr lang="ko-KR" altLang="en-US" dirty="0"/>
              <a:t>에 다시 저장</a:t>
            </a:r>
          </a:p>
          <a:p>
            <a:pPr defTabSz="457200">
              <a:defRPr sz="2000"/>
            </a:pPr>
            <a:r>
              <a:rPr lang="ko-KR" altLang="en-US" dirty="0"/>
              <a:t>		</a:t>
            </a:r>
            <a:r>
              <a:rPr lang="en-US" altLang="ko-KR" dirty="0"/>
              <a:t>j = j/10 ;</a:t>
            </a:r>
          </a:p>
          <a:p>
            <a:pPr defTabSz="457200">
              <a:defRPr sz="2000"/>
            </a:pPr>
            <a:r>
              <a:rPr lang="en-US" altLang="ko-KR" dirty="0"/>
              <a:t>		// 10</a:t>
            </a:r>
            <a:r>
              <a:rPr lang="ko-KR" altLang="en-US" dirty="0"/>
              <a:t>의 자리씩 나눠 각 자리 별 자릿수를 알기 위해 단위</a:t>
            </a:r>
            <a:r>
              <a:rPr lang="en-US" altLang="ko-KR" dirty="0"/>
              <a:t>(1000</a:t>
            </a:r>
            <a:r>
              <a:rPr lang="ko-KR" altLang="en-US" dirty="0"/>
              <a:t>의 자리</a:t>
            </a:r>
            <a:r>
              <a:rPr lang="en-US" altLang="ko-KR" dirty="0"/>
              <a:t>, 100</a:t>
            </a:r>
            <a:r>
              <a:rPr lang="ko-KR" altLang="en-US" dirty="0"/>
              <a:t>의 자리</a:t>
            </a:r>
            <a:r>
              <a:rPr lang="en-US" altLang="ko-KR" dirty="0"/>
              <a:t>, ..., 1</a:t>
            </a:r>
            <a:r>
              <a:rPr lang="ko-KR" altLang="en-US" dirty="0" err="1"/>
              <a:t>의자리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  <a:p>
            <a:pPr defTabSz="457200">
              <a:defRPr sz="2000"/>
            </a:pPr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pPr defTabSz="457200">
              <a:defRPr sz="2000"/>
            </a:pPr>
            <a:r>
              <a:rPr lang="en-US" altLang="ko-KR" dirty="0"/>
              <a:t>}</a:t>
            </a:r>
          </a:p>
          <a:p>
            <a:pPr defTabSz="457200">
              <a:defRPr sz="2000"/>
            </a:pPr>
            <a:r>
              <a:rPr lang="en-US" altLang="ko-KR" dirty="0" err="1"/>
              <a:t>System.out.println</a:t>
            </a:r>
            <a:r>
              <a:rPr lang="en-US" altLang="ko-KR" dirty="0"/>
              <a:t>("1</a:t>
            </a:r>
            <a:r>
              <a:rPr lang="ko-KR" altLang="en-US" dirty="0"/>
              <a:t>부터 </a:t>
            </a:r>
            <a:r>
              <a:rPr lang="en-US" altLang="ko-KR" dirty="0"/>
              <a:t>9999</a:t>
            </a:r>
            <a:r>
              <a:rPr lang="ko-KR" altLang="en-US" dirty="0"/>
              <a:t>까지 숫자의 각 자릿수를 모두 더한 결과의 총 합은 </a:t>
            </a:r>
            <a:r>
              <a:rPr lang="en-US" altLang="ko-KR" dirty="0"/>
              <a:t>: " + </a:t>
            </a:r>
            <a:r>
              <a:rPr lang="en-US" altLang="ko-KR" dirty="0" err="1"/>
              <a:t>maxSum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93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모서리가 둥근 직사각형"/>
          <p:cNvSpPr/>
          <p:nvPr/>
        </p:nvSpPr>
        <p:spPr>
          <a:xfrm>
            <a:off x="6311900" y="1348494"/>
            <a:ext cx="990600" cy="443243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9" name="이혜민"/>
          <p:cNvSpPr txBox="1"/>
          <p:nvPr/>
        </p:nvSpPr>
        <p:spPr>
          <a:xfrm>
            <a:off x="6382431" y="1385452"/>
            <a:ext cx="8495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이혜민</a:t>
            </a:r>
          </a:p>
        </p:txBody>
      </p:sp>
      <p:sp>
        <p:nvSpPr>
          <p:cNvPr id="201" name="모서리가 둥근 직사각형 6"/>
          <p:cNvSpPr/>
          <p:nvPr/>
        </p:nvSpPr>
        <p:spPr>
          <a:xfrm>
            <a:off x="72898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모서리가 둥근 직사각형 7"/>
          <p:cNvSpPr/>
          <p:nvPr/>
        </p:nvSpPr>
        <p:spPr>
          <a:xfrm>
            <a:off x="82804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7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" name="모서리가 둥근 직사각형 3"/>
          <p:cNvSpPr/>
          <p:nvPr/>
        </p:nvSpPr>
        <p:spPr>
          <a:xfrm>
            <a:off x="407368" y="1916832"/>
            <a:ext cx="5472609" cy="3816424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52161" y="2120246"/>
            <a:ext cx="5042402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5</a:t>
            </a:r>
            <a:r>
              <a:rPr dirty="0" smtClean="0"/>
              <a:t>)</a:t>
            </a:r>
            <a:endParaRPr lang="en-US" dirty="0"/>
          </a:p>
          <a:p>
            <a:r>
              <a:rPr lang="ko-KR" altLang="en-US" dirty="0"/>
              <a:t>단수와 결과값을 알려주면 해당하는 숫자를 찾아 준다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/>
              <a:t>4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결과값 </a:t>
            </a:r>
            <a:r>
              <a:rPr lang="en-US" altLang="ko-KR" dirty="0"/>
              <a:t>24</a:t>
            </a:r>
            <a:r>
              <a:rPr lang="ko-KR" altLang="en-US" dirty="0"/>
              <a:t>라고 입력하면</a:t>
            </a:r>
            <a:r>
              <a:rPr lang="en-US" altLang="ko-KR" dirty="0"/>
              <a:t>, 6</a:t>
            </a:r>
            <a:r>
              <a:rPr lang="ko-KR" altLang="en-US" dirty="0"/>
              <a:t>을 찾아 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dan</a:t>
            </a:r>
            <a:r>
              <a:rPr lang="en-US" altLang="ko-KR" dirty="0"/>
              <a:t>=4;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result=24;</a:t>
            </a:r>
          </a:p>
          <a:p>
            <a:r>
              <a:rPr lang="ko-KR" altLang="en-US" dirty="0"/>
              <a:t>두 개의 변수를 선언하여 문제를 </a:t>
            </a:r>
            <a:r>
              <a:rPr lang="ko-KR" altLang="en-US" dirty="0" err="1"/>
              <a:t>해결하시오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/>
              <a:t>리턴값은</a:t>
            </a:r>
            <a:r>
              <a:rPr lang="ko-KR" altLang="en-US" dirty="0"/>
              <a:t> 구구단이므로 </a:t>
            </a:r>
            <a:r>
              <a:rPr lang="en-US" altLang="ko-KR" dirty="0"/>
              <a:t>1-9</a:t>
            </a:r>
            <a:r>
              <a:rPr lang="ko-KR" altLang="en-US" dirty="0"/>
              <a:t>까지 중 하나이다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리턴값을</a:t>
            </a:r>
            <a:r>
              <a:rPr lang="ko-KR" altLang="en-US" dirty="0"/>
              <a:t> 찾을 수 없는 </a:t>
            </a:r>
            <a:r>
              <a:rPr lang="ko-KR" altLang="en-US" dirty="0" smtClean="0"/>
              <a:t>경우는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ko-KR" altLang="en-US" dirty="0"/>
              <a:t>찾을 수 </a:t>
            </a:r>
            <a:r>
              <a:rPr lang="ko-KR" altLang="en-US" dirty="0" err="1"/>
              <a:t>없습니다라고</a:t>
            </a:r>
            <a:r>
              <a:rPr lang="ko-KR" altLang="en-US" dirty="0"/>
              <a:t> 출력한다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dan</a:t>
            </a:r>
            <a:r>
              <a:rPr lang="en-US" altLang="ko-KR" dirty="0"/>
              <a:t> = 4;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result = 24;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20600" r="4911" b="42650"/>
          <a:stretch/>
        </p:blipFill>
        <p:spPr>
          <a:xfrm>
            <a:off x="6311900" y="1700808"/>
            <a:ext cx="5393575" cy="331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0" r="18438"/>
          <a:stretch/>
        </p:blipFill>
        <p:spPr>
          <a:xfrm>
            <a:off x="6311899" y="5005622"/>
            <a:ext cx="5393576" cy="13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06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모서리가 둥근 직사각형 19"/>
          <p:cNvSpPr/>
          <p:nvPr/>
        </p:nvSpPr>
        <p:spPr>
          <a:xfrm>
            <a:off x="6461739" y="1554539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30" name="모서리가 둥근 직사각형 20"/>
          <p:cNvSpPr/>
          <p:nvPr/>
        </p:nvSpPr>
        <p:spPr>
          <a:xfrm>
            <a:off x="7410240" y="1554539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33" name="모서리가 둥근 직사각형 21"/>
          <p:cNvGrpSpPr/>
          <p:nvPr/>
        </p:nvGrpSpPr>
        <p:grpSpPr>
          <a:xfrm>
            <a:off x="8358743" y="1554539"/>
            <a:ext cx="948506" cy="495578"/>
            <a:chOff x="0" y="0"/>
            <a:chExt cx="948504" cy="495576"/>
          </a:xfrm>
        </p:grpSpPr>
        <p:sp>
          <p:nvSpPr>
            <p:cNvPr id="23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3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 err="1"/>
                <a:t>전민정</a:t>
              </a:r>
              <a:endParaRPr dirty="0"/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2" name="모서리가 둥근 직사각형 3"/>
          <p:cNvSpPr/>
          <p:nvPr/>
        </p:nvSpPr>
        <p:spPr>
          <a:xfrm>
            <a:off x="407368" y="1916832"/>
            <a:ext cx="5472609" cy="3816424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652161" y="2120246"/>
            <a:ext cx="5042402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5</a:t>
            </a:r>
            <a:r>
              <a:rPr dirty="0" smtClean="0"/>
              <a:t>)</a:t>
            </a:r>
            <a:endParaRPr lang="en-US" dirty="0"/>
          </a:p>
          <a:p>
            <a:r>
              <a:rPr lang="ko-KR" altLang="en-US" dirty="0"/>
              <a:t>단수와 결과값을 알려주면 해당하는 숫자를 찾아 준다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/>
              <a:t>4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결과값 </a:t>
            </a:r>
            <a:r>
              <a:rPr lang="en-US" altLang="ko-KR" dirty="0"/>
              <a:t>24</a:t>
            </a:r>
            <a:r>
              <a:rPr lang="ko-KR" altLang="en-US" dirty="0"/>
              <a:t>라고 입력하면</a:t>
            </a:r>
            <a:r>
              <a:rPr lang="en-US" altLang="ko-KR" dirty="0"/>
              <a:t>, 6</a:t>
            </a:r>
            <a:r>
              <a:rPr lang="ko-KR" altLang="en-US" dirty="0"/>
              <a:t>을 찾아 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dan</a:t>
            </a:r>
            <a:r>
              <a:rPr lang="en-US" altLang="ko-KR" dirty="0"/>
              <a:t>=4;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result=24;</a:t>
            </a:r>
          </a:p>
          <a:p>
            <a:r>
              <a:rPr lang="ko-KR" altLang="en-US" dirty="0"/>
              <a:t>두 개의 변수를 선언하여 문제를 </a:t>
            </a:r>
            <a:r>
              <a:rPr lang="ko-KR" altLang="en-US" dirty="0" err="1"/>
              <a:t>해결하시오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/>
              <a:t>리턴값은</a:t>
            </a:r>
            <a:r>
              <a:rPr lang="ko-KR" altLang="en-US" dirty="0"/>
              <a:t> 구구단이므로 </a:t>
            </a:r>
            <a:r>
              <a:rPr lang="en-US" altLang="ko-KR" dirty="0"/>
              <a:t>1-9</a:t>
            </a:r>
            <a:r>
              <a:rPr lang="ko-KR" altLang="en-US" dirty="0"/>
              <a:t>까지 중 하나이다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리턴값을</a:t>
            </a:r>
            <a:r>
              <a:rPr lang="ko-KR" altLang="en-US" dirty="0"/>
              <a:t> 찾을 수 없는 </a:t>
            </a:r>
            <a:r>
              <a:rPr lang="ko-KR" altLang="en-US" dirty="0" smtClean="0"/>
              <a:t>경우는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ko-KR" altLang="en-US" dirty="0"/>
              <a:t>찾을 수 </a:t>
            </a:r>
            <a:r>
              <a:rPr lang="ko-KR" altLang="en-US" dirty="0" err="1"/>
              <a:t>없습니다라고</a:t>
            </a:r>
            <a:r>
              <a:rPr lang="ko-KR" altLang="en-US" dirty="0"/>
              <a:t> 출력한다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dan</a:t>
            </a:r>
            <a:r>
              <a:rPr lang="en-US" altLang="ko-KR" dirty="0"/>
              <a:t> = 4;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result = 24;</a:t>
            </a:r>
            <a:endParaRPr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5262" r="4934" b="5785"/>
          <a:stretch/>
        </p:blipFill>
        <p:spPr>
          <a:xfrm>
            <a:off x="6461739" y="1916832"/>
            <a:ext cx="549318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002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3264243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err="1" smtClean="0"/>
              <a:t>전민정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 smtClean="0"/>
              <a:t>채택</a:t>
            </a:r>
            <a:r>
              <a:rPr dirty="0" smtClean="0"/>
              <a:t>]</a:t>
            </a:r>
            <a:endParaRPr lang="en-US" dirty="0" smtClean="0"/>
          </a:p>
          <a:p>
            <a:pPr algn="ctr"/>
            <a:endParaRPr dirty="0"/>
          </a:p>
          <a:p>
            <a:pPr algn="ctr"/>
            <a:r>
              <a:rPr lang="ko-KR" altLang="en-US" dirty="0"/>
              <a:t>콘솔에 </a:t>
            </a:r>
            <a:r>
              <a:rPr lang="ko-KR" altLang="en-US" dirty="0" err="1"/>
              <a:t>출력될때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찾을 수 없습니다</a:t>
            </a:r>
            <a:r>
              <a:rPr lang="en-US" altLang="ko-KR" dirty="0"/>
              <a:t>' </a:t>
            </a:r>
            <a:r>
              <a:rPr lang="ko-KR" altLang="en-US" dirty="0"/>
              <a:t>또는 결과값이 </a:t>
            </a:r>
            <a:r>
              <a:rPr lang="en-US" altLang="ko-KR" dirty="0"/>
              <a:t>'</a:t>
            </a:r>
            <a:r>
              <a:rPr lang="ko-KR" altLang="en-US" dirty="0"/>
              <a:t>단 숫자</a:t>
            </a:r>
            <a:r>
              <a:rPr lang="en-US" altLang="ko-KR" dirty="0"/>
              <a:t>'</a:t>
            </a:r>
            <a:r>
              <a:rPr lang="ko-KR" altLang="en-US" dirty="0"/>
              <a:t>가 한 번만 출력되게 하는 코드를 채택하였다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5262" r="4934" b="5785"/>
          <a:stretch/>
        </p:blipFill>
        <p:spPr>
          <a:xfrm>
            <a:off x="415493" y="1812176"/>
            <a:ext cx="549318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21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850328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2. </a:t>
            </a:r>
            <a:r>
              <a:rPr dirty="0" err="1"/>
              <a:t>리팩토리</a:t>
            </a:r>
            <a:r>
              <a:rPr dirty="0"/>
              <a:t> </a:t>
            </a:r>
            <a:r>
              <a:rPr dirty="0" err="1"/>
              <a:t>회의</a:t>
            </a:r>
            <a:r>
              <a:rPr dirty="0"/>
              <a:t> 후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2848744"/>
            <a:ext cx="5040846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이혜민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 smtClean="0"/>
              <a:t>채택</a:t>
            </a:r>
            <a:r>
              <a:rPr lang="en-US" dirty="0" smtClean="0"/>
              <a:t>(2)</a:t>
            </a:r>
            <a:r>
              <a:rPr dirty="0" smtClean="0"/>
              <a:t>]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US" altLang="ko-KR" dirty="0"/>
              <a:t>for</a:t>
            </a:r>
            <a:r>
              <a:rPr lang="ko-KR" altLang="en-US" dirty="0"/>
              <a:t>문 하나로 해결한 코드와</a:t>
            </a:r>
          </a:p>
          <a:p>
            <a:pPr algn="ctr"/>
            <a:r>
              <a:rPr lang="ko-KR" altLang="en-US" dirty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문으로 해결한 코드 두 개를 채택하였고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이중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en-US" altLang="ko-KR" dirty="0" err="1"/>
              <a:t>num</a:t>
            </a:r>
            <a:r>
              <a:rPr lang="ko-KR" altLang="en-US" dirty="0"/>
              <a:t>이라는 변수를 선언하여</a:t>
            </a:r>
          </a:p>
          <a:p>
            <a:pPr algn="ctr"/>
            <a:r>
              <a:rPr lang="en-US" altLang="ko-KR" dirty="0" err="1"/>
              <a:t>num</a:t>
            </a:r>
            <a:r>
              <a:rPr lang="ko-KR" altLang="en-US" dirty="0"/>
              <a:t>이 </a:t>
            </a:r>
            <a:r>
              <a:rPr lang="en-US" altLang="ko-KR" dirty="0" err="1"/>
              <a:t>i</a:t>
            </a:r>
            <a:r>
              <a:rPr lang="ko-KR" altLang="en-US" dirty="0"/>
              <a:t>값이라는 것을 알 수 있도록</a:t>
            </a:r>
          </a:p>
          <a:p>
            <a:pPr algn="ctr"/>
            <a:r>
              <a:rPr lang="ko-KR" altLang="en-US" dirty="0" err="1"/>
              <a:t>가독성을</a:t>
            </a:r>
            <a:r>
              <a:rPr lang="ko-KR" altLang="en-US" dirty="0"/>
              <a:t> 높인 코드를 채택하였다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" name="TextBox 5"/>
          <p:cNvSpPr txBox="1"/>
          <p:nvPr/>
        </p:nvSpPr>
        <p:spPr>
          <a:xfrm>
            <a:off x="452756" y="1330819"/>
            <a:ext cx="82734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algn="ctr"/>
            <a:r>
              <a:rPr lang="ko-KR" altLang="en-US" dirty="0" smtClean="0"/>
              <a:t>이혜민</a:t>
            </a:r>
            <a:endParaRPr dirty="0"/>
          </a:p>
        </p:txBody>
      </p:sp>
      <p:sp>
        <p:nvSpPr>
          <p:cNvPr id="10" name="모서리가 둥근 직사각형 8"/>
          <p:cNvSpPr/>
          <p:nvPr/>
        </p:nvSpPr>
        <p:spPr>
          <a:xfrm>
            <a:off x="440488" y="1254502"/>
            <a:ext cx="860866" cy="495780"/>
          </a:xfrm>
          <a:prstGeom prst="roundRect">
            <a:avLst>
              <a:gd name="adj" fmla="val 24978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8" r="4968"/>
          <a:stretch/>
        </p:blipFill>
        <p:spPr>
          <a:xfrm>
            <a:off x="440488" y="1824829"/>
            <a:ext cx="5644918" cy="44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16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모서리가 둥근 직사각형"/>
          <p:cNvSpPr/>
          <p:nvPr/>
        </p:nvSpPr>
        <p:spPr>
          <a:xfrm>
            <a:off x="6311900" y="1348494"/>
            <a:ext cx="990600" cy="443243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9" name="이혜민"/>
          <p:cNvSpPr txBox="1"/>
          <p:nvPr/>
        </p:nvSpPr>
        <p:spPr>
          <a:xfrm>
            <a:off x="6382431" y="1385452"/>
            <a:ext cx="8495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이혜민</a:t>
            </a:r>
          </a:p>
        </p:txBody>
      </p:sp>
      <p:sp>
        <p:nvSpPr>
          <p:cNvPr id="201" name="모서리가 둥근 직사각형 6"/>
          <p:cNvSpPr/>
          <p:nvPr/>
        </p:nvSpPr>
        <p:spPr>
          <a:xfrm>
            <a:off x="72898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모서리가 둥근 직사각형 7"/>
          <p:cNvSpPr/>
          <p:nvPr/>
        </p:nvSpPr>
        <p:spPr>
          <a:xfrm>
            <a:off x="82804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7" name="TextBox 3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01</a:t>
            </a:r>
          </a:p>
        </p:txBody>
      </p:sp>
      <p:sp>
        <p:nvSpPr>
          <p:cNvPr id="208" name="모서리가 둥근 직사각형 3"/>
          <p:cNvSpPr/>
          <p:nvPr/>
        </p:nvSpPr>
        <p:spPr>
          <a:xfrm>
            <a:off x="551384" y="3429000"/>
            <a:ext cx="4943342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09" name="TextBox 12"/>
          <p:cNvSpPr txBox="1"/>
          <p:nvPr/>
        </p:nvSpPr>
        <p:spPr>
          <a:xfrm>
            <a:off x="711847" y="3589637"/>
            <a:ext cx="462241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01)</a:t>
            </a:r>
            <a:r>
              <a:rPr 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{3,45,26,50,74};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a = 5;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로 나누어 떨어지는 배열의 값을 모두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" t="2898" r="31773" b="39906"/>
          <a:stretch/>
        </p:blipFill>
        <p:spPr>
          <a:xfrm>
            <a:off x="6311900" y="1690792"/>
            <a:ext cx="4951563" cy="4073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88" r="6041"/>
          <a:stretch/>
        </p:blipFill>
        <p:spPr>
          <a:xfrm>
            <a:off x="6294787" y="5763852"/>
            <a:ext cx="4968676" cy="7134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741805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3. </a:t>
            </a:r>
            <a:r>
              <a:rPr dirty="0" err="1"/>
              <a:t>리팩토링</a:t>
            </a:r>
            <a:r>
              <a:rPr dirty="0"/>
              <a:t> 된 </a:t>
            </a:r>
            <a:r>
              <a:rPr dirty="0" err="1"/>
              <a:t>소스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1199456" y="2641427"/>
            <a:ext cx="10153127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nn-NO" altLang="ko-KR" sz="3200" dirty="0"/>
              <a:t>int sum=0;</a:t>
            </a:r>
          </a:p>
          <a:p>
            <a:pPr defTabSz="457200">
              <a:defRPr sz="2000"/>
            </a:pPr>
            <a:r>
              <a:rPr lang="nn-NO" altLang="ko-KR" sz="3200" dirty="0"/>
              <a:t>for (int i=1; i&lt;10000; i++) {</a:t>
            </a:r>
          </a:p>
          <a:p>
            <a:pPr defTabSz="457200">
              <a:defRPr sz="2000"/>
            </a:pPr>
            <a:r>
              <a:rPr lang="nn-NO" altLang="ko-KR" sz="3200" dirty="0"/>
              <a:t>	sum=sum+( i/1000 + i%1000/100 + i%100/10 + i%10 );</a:t>
            </a:r>
          </a:p>
          <a:p>
            <a:pPr defTabSz="457200">
              <a:defRPr sz="2000"/>
            </a:pPr>
            <a:r>
              <a:rPr lang="nn-NO" altLang="ko-KR" sz="3200" dirty="0"/>
              <a:t>}</a:t>
            </a:r>
          </a:p>
          <a:p>
            <a:pPr defTabSz="457200">
              <a:defRPr sz="2000"/>
            </a:pPr>
            <a:r>
              <a:rPr lang="nn-NO" altLang="ko-KR" sz="3200" dirty="0"/>
              <a:t>System.out.println(sum);</a:t>
            </a:r>
            <a:endParaRPr sz="3200"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58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모서리가 둥근 직사각형 19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15" name="모서리가 둥근 직사각형 20"/>
          <p:cNvGrpSpPr/>
          <p:nvPr/>
        </p:nvGrpSpPr>
        <p:grpSpPr>
          <a:xfrm>
            <a:off x="7209601" y="2032574"/>
            <a:ext cx="948505" cy="495577"/>
            <a:chOff x="0" y="0"/>
            <a:chExt cx="948504" cy="495576"/>
          </a:xfrm>
        </p:grpSpPr>
        <p:sp>
          <p:nvSpPr>
            <p:cNvPr id="21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14" name="이정우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/>
                <a:t>손정현</a:t>
              </a:r>
              <a:endParaRPr dirty="0"/>
            </a:p>
          </p:txBody>
        </p:sp>
      </p:grpSp>
      <p:sp>
        <p:nvSpPr>
          <p:cNvPr id="216" name="모서리가 둥근 직사각형 21"/>
          <p:cNvSpPr/>
          <p:nvPr/>
        </p:nvSpPr>
        <p:spPr>
          <a:xfrm>
            <a:off x="8158104" y="203257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01</a:t>
            </a:r>
          </a:p>
        </p:txBody>
      </p:sp>
      <p:sp>
        <p:nvSpPr>
          <p:cNvPr id="18" name="모서리가 둥근 직사각형 3"/>
          <p:cNvSpPr/>
          <p:nvPr/>
        </p:nvSpPr>
        <p:spPr>
          <a:xfrm>
            <a:off x="551384" y="3429000"/>
            <a:ext cx="4943342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TextBox 12"/>
          <p:cNvSpPr txBox="1"/>
          <p:nvPr/>
        </p:nvSpPr>
        <p:spPr>
          <a:xfrm>
            <a:off x="711847" y="3589637"/>
            <a:ext cx="462241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01)</a:t>
            </a:r>
            <a:r>
              <a:rPr 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{3,45,26,50,74};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a = 5;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로 나누어 떨어지는 배열의 값을 모두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27" y="2375029"/>
            <a:ext cx="5480800" cy="352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모서리가 둥근 직사각형 19"/>
          <p:cNvSpPr/>
          <p:nvPr/>
        </p:nvSpPr>
        <p:spPr>
          <a:xfrm>
            <a:off x="6461739" y="1554539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30" name="모서리가 둥근 직사각형 20"/>
          <p:cNvSpPr/>
          <p:nvPr/>
        </p:nvSpPr>
        <p:spPr>
          <a:xfrm>
            <a:off x="7410240" y="1554539"/>
            <a:ext cx="948503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33" name="모서리가 둥근 직사각형 21"/>
          <p:cNvGrpSpPr/>
          <p:nvPr/>
        </p:nvGrpSpPr>
        <p:grpSpPr>
          <a:xfrm>
            <a:off x="8358743" y="1554539"/>
            <a:ext cx="948506" cy="495578"/>
            <a:chOff x="0" y="0"/>
            <a:chExt cx="948504" cy="495576"/>
          </a:xfrm>
        </p:grpSpPr>
        <p:sp>
          <p:nvSpPr>
            <p:cNvPr id="231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32" name="김도영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 err="1"/>
                <a:t>전민정</a:t>
              </a:r>
              <a:endParaRPr dirty="0"/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160019" y="210294"/>
            <a:ext cx="4676729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조원 별 풀이 - 문제 01</a:t>
            </a:r>
          </a:p>
        </p:txBody>
      </p:sp>
      <p:sp>
        <p:nvSpPr>
          <p:cNvPr id="18" name="모서리가 둥근 직사각형 3"/>
          <p:cNvSpPr/>
          <p:nvPr/>
        </p:nvSpPr>
        <p:spPr>
          <a:xfrm>
            <a:off x="551384" y="3429000"/>
            <a:ext cx="4943342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" name="TextBox 12"/>
          <p:cNvSpPr txBox="1"/>
          <p:nvPr/>
        </p:nvSpPr>
        <p:spPr>
          <a:xfrm>
            <a:off x="711847" y="3589637"/>
            <a:ext cx="462241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01)</a:t>
            </a:r>
            <a:r>
              <a:rPr 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{3,45,26,50,74};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a = 5;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로 나누어 떨어지는 배열의 값을 모두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21651" b="6923"/>
          <a:stretch/>
        </p:blipFill>
        <p:spPr>
          <a:xfrm>
            <a:off x="6459898" y="1914984"/>
            <a:ext cx="4799764" cy="46823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 txBox="1"/>
          <p:nvPr/>
        </p:nvSpPr>
        <p:spPr>
          <a:xfrm>
            <a:off x="160019" y="210294"/>
            <a:ext cx="7303645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리팩토리 회의 후 코드 수정 - 문제 01</a:t>
            </a:r>
          </a:p>
        </p:txBody>
      </p:sp>
      <p:sp>
        <p:nvSpPr>
          <p:cNvPr id="276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TextBox 5"/>
          <p:cNvSpPr txBox="1"/>
          <p:nvPr/>
        </p:nvSpPr>
        <p:spPr>
          <a:xfrm>
            <a:off x="6369460" y="3264242"/>
            <a:ext cx="5040846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/>
            <a:r>
              <a:rPr dirty="0" smtClean="0"/>
              <a:t>[</a:t>
            </a:r>
            <a:r>
              <a:rPr lang="ko-KR" altLang="en-US" dirty="0" smtClean="0"/>
              <a:t>손정현</a:t>
            </a:r>
            <a:r>
              <a:rPr dirty="0" smtClean="0"/>
              <a:t>의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채택</a:t>
            </a:r>
            <a:r>
              <a:rPr dirty="0"/>
              <a:t>]</a:t>
            </a:r>
          </a:p>
          <a:p>
            <a:pPr algn="ctr"/>
            <a:endParaRPr dirty="0"/>
          </a:p>
          <a:p>
            <a:pPr algn="ctr"/>
            <a:r>
              <a:rPr lang="ko-KR" altLang="en-US" dirty="0" smtClean="0"/>
              <a:t>세 명의 코드가 동일하여 무작위로 선택하였고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변수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활용한 코드를 채택하였다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278" name="모서리가 둥근 직사각형 8"/>
          <p:cNvSpPr/>
          <p:nvPr/>
        </p:nvSpPr>
        <p:spPr>
          <a:xfrm>
            <a:off x="6267332" y="1432929"/>
            <a:ext cx="5245102" cy="4862950"/>
          </a:xfrm>
          <a:prstGeom prst="roundRect">
            <a:avLst>
              <a:gd name="adj" fmla="val 2561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0" y="2104197"/>
            <a:ext cx="5480800" cy="352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 txBox="1"/>
          <p:nvPr/>
        </p:nvSpPr>
        <p:spPr>
          <a:xfrm>
            <a:off x="160019" y="210294"/>
            <a:ext cx="6385666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3. 리팩토링 된 소스 첨부 - 문제 01</a:t>
            </a:r>
          </a:p>
        </p:txBody>
      </p:sp>
      <p:sp>
        <p:nvSpPr>
          <p:cNvPr id="283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TextBox 5"/>
          <p:cNvSpPr txBox="1"/>
          <p:nvPr/>
        </p:nvSpPr>
        <p:spPr>
          <a:xfrm>
            <a:off x="2914498" y="1797593"/>
            <a:ext cx="6461684" cy="403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2000"/>
            </a:pPr>
            <a:r>
              <a:rPr lang="en-US" sz="3200" dirty="0" err="1"/>
              <a:t>int</a:t>
            </a:r>
            <a:r>
              <a:rPr lang="en-US" sz="3200" dirty="0"/>
              <a:t>[] </a:t>
            </a:r>
            <a:r>
              <a:rPr lang="en-US" sz="3200" dirty="0" err="1"/>
              <a:t>arr</a:t>
            </a:r>
            <a:r>
              <a:rPr lang="en-US" sz="3200" dirty="0"/>
              <a:t> = {3,45,26,50,74};</a:t>
            </a:r>
          </a:p>
          <a:p>
            <a:pPr defTabSz="457200">
              <a:defRPr sz="2000"/>
            </a:pPr>
            <a:r>
              <a:rPr lang="en-US" sz="3200" dirty="0" err="1"/>
              <a:t>int</a:t>
            </a:r>
            <a:r>
              <a:rPr lang="en-US" sz="3200" dirty="0"/>
              <a:t> a = 5;</a:t>
            </a:r>
          </a:p>
          <a:p>
            <a:pPr defTabSz="457200">
              <a:defRPr sz="2000"/>
            </a:pPr>
            <a:r>
              <a:rPr lang="en-US" sz="3200" dirty="0"/>
              <a:t>		</a:t>
            </a:r>
          </a:p>
          <a:p>
            <a:pPr defTabSz="457200">
              <a:defRPr sz="2000"/>
            </a:pPr>
            <a:r>
              <a:rPr lang="en-US" sz="3200" dirty="0"/>
              <a:t>for (</a:t>
            </a:r>
            <a:r>
              <a:rPr lang="en-US" sz="3200" dirty="0" err="1"/>
              <a:t>int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=0; </a:t>
            </a:r>
            <a:r>
              <a:rPr lang="en-US" sz="3200" dirty="0" err="1"/>
              <a:t>i</a:t>
            </a:r>
            <a:r>
              <a:rPr lang="en-US" sz="3200" dirty="0"/>
              <a:t>&lt;5; </a:t>
            </a:r>
            <a:r>
              <a:rPr lang="en-US" sz="3200" dirty="0" err="1"/>
              <a:t>i</a:t>
            </a:r>
            <a:r>
              <a:rPr lang="en-US" sz="3200" dirty="0"/>
              <a:t>++) {</a:t>
            </a:r>
          </a:p>
          <a:p>
            <a:pPr defTabSz="457200">
              <a:defRPr sz="2000"/>
            </a:pPr>
            <a:r>
              <a:rPr lang="en-US" sz="3200" dirty="0"/>
              <a:t>	if (</a:t>
            </a:r>
            <a:r>
              <a:rPr lang="en-US" sz="3200" dirty="0" err="1"/>
              <a:t>arr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]%a==0) {</a:t>
            </a:r>
          </a:p>
          <a:p>
            <a:pPr defTabSz="457200">
              <a:defRPr sz="2000"/>
            </a:pPr>
            <a:r>
              <a:rPr lang="en-US" sz="3200" dirty="0"/>
              <a:t>			</a:t>
            </a:r>
            <a:r>
              <a:rPr lang="en-US" sz="3200" dirty="0" err="1"/>
              <a:t>System.out.println</a:t>
            </a:r>
            <a:r>
              <a:rPr lang="en-US" sz="3200" dirty="0"/>
              <a:t>(</a:t>
            </a:r>
            <a:r>
              <a:rPr lang="en-US" sz="3200" dirty="0" err="1"/>
              <a:t>arr</a:t>
            </a:r>
            <a:r>
              <a:rPr lang="en-US" sz="3200" dirty="0"/>
              <a:t>[</a:t>
            </a:r>
            <a:r>
              <a:rPr lang="en-US" sz="3200" dirty="0" err="1"/>
              <a:t>i</a:t>
            </a:r>
            <a:r>
              <a:rPr lang="en-US" sz="3200" dirty="0"/>
              <a:t>]);</a:t>
            </a:r>
          </a:p>
          <a:p>
            <a:pPr defTabSz="457200">
              <a:defRPr sz="2000"/>
            </a:pPr>
            <a:r>
              <a:rPr lang="en-US" sz="3200" dirty="0"/>
              <a:t>	}</a:t>
            </a:r>
          </a:p>
          <a:p>
            <a:pPr defTabSz="457200">
              <a:defRPr sz="2000"/>
            </a:pPr>
            <a:r>
              <a:rPr lang="en-US" sz="3200" dirty="0"/>
              <a:t>}</a:t>
            </a:r>
            <a:endParaRPr sz="3200" dirty="0"/>
          </a:p>
        </p:txBody>
      </p:sp>
      <p:sp>
        <p:nvSpPr>
          <p:cNvPr id="285" name="모서리가 둥근 직사각형 8"/>
          <p:cNvSpPr/>
          <p:nvPr/>
        </p:nvSpPr>
        <p:spPr>
          <a:xfrm>
            <a:off x="489651" y="1381293"/>
            <a:ext cx="11052493" cy="5074811"/>
          </a:xfrm>
          <a:prstGeom prst="roundRect">
            <a:avLst>
              <a:gd name="adj" fmla="val 3467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모서리가 둥근 직사각형"/>
          <p:cNvSpPr/>
          <p:nvPr/>
        </p:nvSpPr>
        <p:spPr>
          <a:xfrm>
            <a:off x="6311900" y="1348494"/>
            <a:ext cx="990600" cy="443243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6350" cap="flat">
            <a:noFill/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9" name="이혜민"/>
          <p:cNvSpPr txBox="1"/>
          <p:nvPr/>
        </p:nvSpPr>
        <p:spPr>
          <a:xfrm>
            <a:off x="6382431" y="1385452"/>
            <a:ext cx="8495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이혜민</a:t>
            </a:r>
          </a:p>
        </p:txBody>
      </p:sp>
      <p:sp>
        <p:nvSpPr>
          <p:cNvPr id="201" name="모서리가 둥근 직사각형 6"/>
          <p:cNvSpPr/>
          <p:nvPr/>
        </p:nvSpPr>
        <p:spPr>
          <a:xfrm>
            <a:off x="72898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모서리가 둥근 직사각형 7"/>
          <p:cNvSpPr/>
          <p:nvPr/>
        </p:nvSpPr>
        <p:spPr>
          <a:xfrm>
            <a:off x="8280400" y="1348495"/>
            <a:ext cx="990600" cy="443239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07" name="TextBox 3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208" name="모서리가 둥근 직사각형 3"/>
          <p:cNvSpPr/>
          <p:nvPr/>
        </p:nvSpPr>
        <p:spPr>
          <a:xfrm>
            <a:off x="551383" y="3429000"/>
            <a:ext cx="5289427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09" name="TextBox 12"/>
          <p:cNvSpPr txBox="1"/>
          <p:nvPr/>
        </p:nvSpPr>
        <p:spPr>
          <a:xfrm>
            <a:off x="647112" y="3596643"/>
            <a:ext cx="512896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{89, 90, 91, 92, 93, 94, 95, 96, 97, 98, 99};</a:t>
            </a:r>
          </a:p>
          <a:p>
            <a:r>
              <a:rPr lang="ko-KR" altLang="en-US" dirty="0"/>
              <a:t>배열의 평균값을 구하시오</a:t>
            </a:r>
            <a:r>
              <a:rPr lang="en-US" altLang="ko-KR" dirty="0"/>
              <a:t>. </a:t>
            </a:r>
            <a:r>
              <a:rPr lang="ko-KR" altLang="en-US" dirty="0"/>
              <a:t>소수점 </a:t>
            </a:r>
            <a:r>
              <a:rPr lang="ko-KR" altLang="en-US" dirty="0" err="1"/>
              <a:t>표현하시오</a:t>
            </a:r>
            <a:r>
              <a:rPr lang="en-US" altLang="ko-KR" dirty="0"/>
              <a:t>. 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663277"/>
            <a:ext cx="5270501" cy="48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24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선 연결선 2"/>
          <p:cNvSpPr/>
          <p:nvPr/>
        </p:nvSpPr>
        <p:spPr>
          <a:xfrm>
            <a:off x="234950" y="1054100"/>
            <a:ext cx="11347451" cy="0"/>
          </a:xfrm>
          <a:prstGeom prst="line">
            <a:avLst/>
          </a:prstGeom>
          <a:ln w="158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모서리가 둥근 직사각형 19"/>
          <p:cNvSpPr/>
          <p:nvPr/>
        </p:nvSpPr>
        <p:spPr>
          <a:xfrm>
            <a:off x="6261100" y="2032573"/>
            <a:ext cx="948502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grpSp>
        <p:nvGrpSpPr>
          <p:cNvPr id="215" name="모서리가 둥근 직사각형 20"/>
          <p:cNvGrpSpPr/>
          <p:nvPr/>
        </p:nvGrpSpPr>
        <p:grpSpPr>
          <a:xfrm>
            <a:off x="7209601" y="2032574"/>
            <a:ext cx="948505" cy="495577"/>
            <a:chOff x="0" y="0"/>
            <a:chExt cx="948504" cy="495576"/>
          </a:xfrm>
        </p:grpSpPr>
        <p:sp>
          <p:nvSpPr>
            <p:cNvPr id="213" name="모서리가 둥근 직사각형"/>
            <p:cNvSpPr/>
            <p:nvPr/>
          </p:nvSpPr>
          <p:spPr>
            <a:xfrm>
              <a:off x="0" y="0"/>
              <a:ext cx="948504" cy="49557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endParaRPr>
            </a:p>
          </p:txBody>
        </p:sp>
        <p:sp>
          <p:nvSpPr>
            <p:cNvPr id="214" name="이정우"/>
            <p:cNvSpPr txBox="1"/>
            <p:nvPr/>
          </p:nvSpPr>
          <p:spPr>
            <a:xfrm>
              <a:off x="73086" y="63125"/>
              <a:ext cx="802332" cy="3693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 cap="flat">
              <a:noFill/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>
                  <a:solidFill>
                    <a:srgbClr val="FFFFFF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  <a:cs typeface="+mn-cs"/>
                </a:defRPr>
              </a:lvl1pPr>
            </a:lstStyle>
            <a:p>
              <a:r>
                <a:rPr lang="ko-KR" altLang="en-US" dirty="0"/>
                <a:t>손정현</a:t>
              </a:r>
              <a:endParaRPr dirty="0"/>
            </a:p>
          </p:txBody>
        </p:sp>
      </p:grpSp>
      <p:sp>
        <p:nvSpPr>
          <p:cNvPr id="216" name="모서리가 둥근 직사각형 21"/>
          <p:cNvSpPr/>
          <p:nvPr/>
        </p:nvSpPr>
        <p:spPr>
          <a:xfrm>
            <a:off x="8158104" y="2032573"/>
            <a:ext cx="948504" cy="49557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5000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60019" y="210294"/>
            <a:ext cx="540949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1. </a:t>
            </a:r>
            <a:r>
              <a:rPr dirty="0" err="1"/>
              <a:t>조원</a:t>
            </a:r>
            <a:r>
              <a:rPr dirty="0"/>
              <a:t> 별 </a:t>
            </a:r>
            <a:r>
              <a:rPr dirty="0" err="1"/>
              <a:t>풀이</a:t>
            </a:r>
            <a:r>
              <a:rPr dirty="0"/>
              <a:t> - </a:t>
            </a:r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420893"/>
            <a:ext cx="5370049" cy="3168347"/>
          </a:xfrm>
          <a:prstGeom prst="rect">
            <a:avLst/>
          </a:prstGeom>
        </p:spPr>
      </p:pic>
      <p:sp>
        <p:nvSpPr>
          <p:cNvPr id="15" name="모서리가 둥근 직사각형 3"/>
          <p:cNvSpPr/>
          <p:nvPr/>
        </p:nvSpPr>
        <p:spPr>
          <a:xfrm>
            <a:off x="551383" y="3429000"/>
            <a:ext cx="5289427" cy="1244600"/>
          </a:xfrm>
          <a:prstGeom prst="roundRect">
            <a:avLst>
              <a:gd name="adj" fmla="val 9633"/>
            </a:avLst>
          </a:prstGeom>
          <a:ln w="25400">
            <a:solidFill>
              <a:srgbClr val="80808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6" name="TextBox 12"/>
          <p:cNvSpPr txBox="1"/>
          <p:nvPr/>
        </p:nvSpPr>
        <p:spPr>
          <a:xfrm>
            <a:off x="647112" y="3596643"/>
            <a:ext cx="512896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/>
              <a:t>문제</a:t>
            </a:r>
            <a:r>
              <a:rPr dirty="0"/>
              <a:t> </a:t>
            </a:r>
            <a:r>
              <a:rPr dirty="0" smtClean="0"/>
              <a:t>0</a:t>
            </a:r>
            <a:r>
              <a:rPr lang="en-US" dirty="0" smtClean="0"/>
              <a:t>2</a:t>
            </a:r>
            <a:r>
              <a:rPr dirty="0" smtClean="0"/>
              <a:t>)</a:t>
            </a:r>
            <a:endParaRPr lang="en-US" dirty="0"/>
          </a:p>
          <a:p>
            <a:r>
              <a:rPr lang="en-US" altLang="ko-KR" dirty="0" err="1" smtClean="0"/>
              <a:t>int</a:t>
            </a:r>
            <a:r>
              <a:rPr lang="en-US" altLang="ko-KR" dirty="0"/>
              <a:t>[] </a:t>
            </a:r>
            <a:r>
              <a:rPr lang="en-US" altLang="ko-KR" dirty="0" err="1"/>
              <a:t>arr</a:t>
            </a:r>
            <a:r>
              <a:rPr lang="en-US" altLang="ko-KR" dirty="0"/>
              <a:t> = {89, 90, 91, 92, 93, 94, 95, 96, 97, 98, 99};</a:t>
            </a:r>
          </a:p>
          <a:p>
            <a:r>
              <a:rPr lang="ko-KR" altLang="en-US" dirty="0"/>
              <a:t>배열의 평균값을 구하시오</a:t>
            </a:r>
            <a:r>
              <a:rPr lang="en-US" altLang="ko-KR" dirty="0"/>
              <a:t>. </a:t>
            </a:r>
            <a:r>
              <a:rPr lang="ko-KR" altLang="en-US" dirty="0"/>
              <a:t>소수점 </a:t>
            </a:r>
            <a:r>
              <a:rPr lang="ko-KR" altLang="en-US" dirty="0" err="1"/>
              <a:t>표현하시오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607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SDGothicNeoL00"/>
            <a:ea typeface="AppleSDGothicNeoL00"/>
            <a:cs typeface="AppleSDGothicNeoL00"/>
            <a:sym typeface="AppleSDGothicNeoL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1224</Words>
  <Application>Microsoft Office PowerPoint</Application>
  <PresentationFormat>와이드스크린</PresentationFormat>
  <Paragraphs>228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AppleSDGothicNeoL00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human-08</cp:lastModifiedBy>
  <cp:revision>23</cp:revision>
  <dcterms:modified xsi:type="dcterms:W3CDTF">2024-03-06T00:06:37Z</dcterms:modified>
</cp:coreProperties>
</file>